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70" r:id="rId14"/>
    <p:sldId id="268" r:id="rId15"/>
    <p:sldId id="269" r:id="rId16"/>
  </p:sldIdLst>
  <p:sldSz cx="9144000" cy="6858000" type="screen4x3"/>
  <p:notesSz cx="9144000" cy="6858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54" autoAdjust="0"/>
    <p:restoredTop sz="94660"/>
  </p:normalViewPr>
  <p:slideViewPr>
    <p:cSldViewPr>
      <p:cViewPr>
        <p:scale>
          <a:sx n="70" d="100"/>
          <a:sy n="70" d="100"/>
        </p:scale>
        <p:origin x="-1422" y="-18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2125980"/>
            <a:ext cx="77724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8/2/2018</a:t>
            </a:fld>
            <a:endParaRPr lang="en-US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25400">
              <a:lnSpc>
                <a:spcPts val="165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000" b="1" i="0">
                <a:solidFill>
                  <a:srgbClr val="FF0000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8/2/2018</a:t>
            </a:fld>
            <a:endParaRPr lang="en-US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25400">
              <a:lnSpc>
                <a:spcPts val="165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000" b="1" i="0">
                <a:solidFill>
                  <a:srgbClr val="FF0000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8/2/2018</a:t>
            </a:fld>
            <a:endParaRPr lang="en-US" dirty="0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25400">
              <a:lnSpc>
                <a:spcPts val="165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000" b="1" i="0">
                <a:solidFill>
                  <a:srgbClr val="FF0000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8/2/2018</a:t>
            </a:fld>
            <a:endParaRPr lang="en-US" dirty="0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25400">
              <a:lnSpc>
                <a:spcPts val="165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8/2/2018</a:t>
            </a:fld>
            <a:endParaRPr lang="en-US" dirty="0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25400">
              <a:lnSpc>
                <a:spcPts val="165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CCEB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060575" y="499618"/>
            <a:ext cx="5012055" cy="33083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1" i="0">
                <a:solidFill>
                  <a:srgbClr val="FF0000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57200" y="1577340"/>
            <a:ext cx="822960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8/2/2018</a:t>
            </a:fld>
            <a:endParaRPr lang="en-US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53475" y="6474789"/>
            <a:ext cx="248920" cy="2247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25400">
              <a:lnSpc>
                <a:spcPts val="165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" Target="slide5.xml"/><Relationship Id="rId13" Type="http://schemas.openxmlformats.org/officeDocument/2006/relationships/slide" Target="slide10.xml"/><Relationship Id="rId3" Type="http://schemas.openxmlformats.org/officeDocument/2006/relationships/hyperlink" Target="http://www.coloncancer.lv/" TargetMode="External"/><Relationship Id="rId7" Type="http://schemas.openxmlformats.org/officeDocument/2006/relationships/slide" Target="slide4.xml"/><Relationship Id="rId12" Type="http://schemas.openxmlformats.org/officeDocument/2006/relationships/slide" Target="slide9.xml"/><Relationship Id="rId17" Type="http://schemas.openxmlformats.org/officeDocument/2006/relationships/slide" Target="slide14.xml"/><Relationship Id="rId2" Type="http://schemas.openxmlformats.org/officeDocument/2006/relationships/hyperlink" Target="http://www.coloncancer.lv/index_engl.htm" TargetMode="External"/><Relationship Id="rId16" Type="http://schemas.openxmlformats.org/officeDocument/2006/relationships/slide" Target="slide1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11" Type="http://schemas.openxmlformats.org/officeDocument/2006/relationships/slide" Target="slide8.xml"/><Relationship Id="rId5" Type="http://schemas.openxmlformats.org/officeDocument/2006/relationships/slide" Target="slide2.xml"/><Relationship Id="rId15" Type="http://schemas.openxmlformats.org/officeDocument/2006/relationships/slide" Target="slide12.xml"/><Relationship Id="rId10" Type="http://schemas.openxmlformats.org/officeDocument/2006/relationships/slide" Target="slide7.xml"/><Relationship Id="rId4" Type="http://schemas.openxmlformats.org/officeDocument/2006/relationships/hyperlink" Target="http://annals.org/article.aspx?articleid=743535" TargetMode="External"/><Relationship Id="rId9" Type="http://schemas.openxmlformats.org/officeDocument/2006/relationships/slide" Target="slide6.xml"/><Relationship Id="rId14" Type="http://schemas.openxmlformats.org/officeDocument/2006/relationships/slide" Target="slide1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5" Type="http://schemas.openxmlformats.org/officeDocument/2006/relationships/hyperlink" Target="http://www.coloncancer.lv/" TargetMode="Externa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5.xml"/><Relationship Id="rId5" Type="http://schemas.openxmlformats.org/officeDocument/2006/relationships/hyperlink" Target="http://www.coloncancer.lv/" TargetMode="Externa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://v3.espacenet.com/publicationDetails/originalDocument?CC=SU&amp;amp;NR=1522466A1&amp;amp;KC=A1&amp;amp;FT=D&amp;amp;date&amp;amp;DB=EPODOC&amp;amp;locale=en_V3" TargetMode="External"/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26.png"/><Relationship Id="rId2" Type="http://schemas.openxmlformats.org/officeDocument/2006/relationships/video" Target="../media/media2.wmv"/><Relationship Id="rId1" Type="http://schemas.microsoft.com/office/2007/relationships/media" Target="../media/media2.wmv"/><Relationship Id="rId6" Type="http://schemas.openxmlformats.org/officeDocument/2006/relationships/image" Target="../media/image25.png"/><Relationship Id="rId5" Type="http://schemas.openxmlformats.org/officeDocument/2006/relationships/image" Target="../media/image24.jpg"/><Relationship Id="rId4" Type="http://schemas.openxmlformats.org/officeDocument/2006/relationships/image" Target="../media/image23.png"/><Relationship Id="rId9" Type="http://schemas.openxmlformats.org/officeDocument/2006/relationships/hyperlink" Target="http://www.coloncancer.lv/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oloncancer.lv/" TargetMode="Externa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://www.quality-in-endoscopy.org/assets/download/pdf/reports/qine20/02_1_thomas_gibson.pdf" TargetMode="External"/><Relationship Id="rId13" Type="http://schemas.openxmlformats.org/officeDocument/2006/relationships/hyperlink" Target="http://www.biomedcentral.com/1472-6920/13/5" TargetMode="External"/><Relationship Id="rId18" Type="http://schemas.openxmlformats.org/officeDocument/2006/relationships/hyperlink" Target="http://www.ncbi.nlm.nih.gov/pmc/articles/PMC517648/" TargetMode="External"/><Relationship Id="rId3" Type="http://schemas.openxmlformats.org/officeDocument/2006/relationships/hyperlink" Target="http://annals.org/article.aspx?articleid=743535" TargetMode="External"/><Relationship Id="rId7" Type="http://schemas.openxmlformats.org/officeDocument/2006/relationships/hyperlink" Target="http://www.medscape.com/viewarticle/748898" TargetMode="External"/><Relationship Id="rId12" Type="http://schemas.openxmlformats.org/officeDocument/2006/relationships/hyperlink" Target="http://www.eurekalert.org/pub_releases/2009-03/haog-gcp032309.php" TargetMode="External"/><Relationship Id="rId17" Type="http://schemas.openxmlformats.org/officeDocument/2006/relationships/hyperlink" Target="http://www.gastroendonews.com/ViewArticle.aspx?d_id=187&amp;amp;a_id=7878" TargetMode="External"/><Relationship Id="rId2" Type="http://schemas.openxmlformats.org/officeDocument/2006/relationships/hyperlink" Target="http://www.coloncancer.lv/" TargetMode="External"/><Relationship Id="rId16" Type="http://schemas.openxmlformats.org/officeDocument/2006/relationships/hyperlink" Target="http://www.ncbi.nlm.nih.gov/pubmed/22187070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www.ncbi.nlm.nih.gov/pmc/articles/PMC4695561/" TargetMode="External"/><Relationship Id="rId11" Type="http://schemas.openxmlformats.org/officeDocument/2006/relationships/hyperlink" Target="http://www.dntrofimov.ru/files/Filin_FKS/Aktualnyye_voprosy_podgotovki_patsiyenta_k_endoskopicheskomu_issledovaniyu_tolstoy_kishki.doc" TargetMode="External"/><Relationship Id="rId5" Type="http://schemas.openxmlformats.org/officeDocument/2006/relationships/hyperlink" Target="http://gastroenterology.jwatch.org/cgi/content/full/2012/914/3" TargetMode="External"/><Relationship Id="rId15" Type="http://schemas.openxmlformats.org/officeDocument/2006/relationships/hyperlink" Target="http://www.ncbi.nlm.nih.gov/pmc/articles/PMC2657972" TargetMode="External"/><Relationship Id="rId10" Type="http://schemas.openxmlformats.org/officeDocument/2006/relationships/hyperlink" Target="http://www.dntrofimov.ru/files/FilinFKS/Aktualnyye_voprosy_podgotovki_patsiyenta_k_endoskopicheskomu_issledovaniyu_tolstoy" TargetMode="External"/><Relationship Id="rId19" Type="http://schemas.openxmlformats.org/officeDocument/2006/relationships/hyperlink" Target="http://www.ncbi.nlm.nih.gov/pmc/articles/PMC3558566/" TargetMode="External"/><Relationship Id="rId4" Type="http://schemas.openxmlformats.org/officeDocument/2006/relationships/hyperlink" Target="http://www.mediasphera.ru/journals/practik/detail/39/240" TargetMode="External"/><Relationship Id="rId9" Type="http://schemas.openxmlformats.org/officeDocument/2006/relationships/hyperlink" Target="http://annals.org/article.aspx?articleid=731108" TargetMode="External"/><Relationship Id="rId14" Type="http://schemas.openxmlformats.org/officeDocument/2006/relationships/hyperlink" Target="http://forum.surgeryzone.net/viewtopic.php?f=58&amp;amp;p=237425" TargetMode="Externa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://worldwide.espacenet.com/publicationDetails/originalDocument?FT=D&amp;amp;date=200010120&amp;amp;DB=EPODOc&amp;amp;locale=en_EP&amp;amp;CC=LV&amp;amp;NR=12474B&amp;amp;KC=B&amp;amp;ND=4" TargetMode="External"/><Relationship Id="rId13" Type="http://schemas.openxmlformats.org/officeDocument/2006/relationships/hyperlink" Target="http://www.coloncancer.lv/book.pdf" TargetMode="External"/><Relationship Id="rId3" Type="http://schemas.openxmlformats.org/officeDocument/2006/relationships/hyperlink" Target="http://www.coloncancer.lv/" TargetMode="External"/><Relationship Id="rId7" Type="http://schemas.openxmlformats.org/officeDocument/2006/relationships/hyperlink" Target="http://worldwide.espacenet.com/publicationDetails/originalDocument?FT=D&amp;amp;date=200010120&amp;amp;DB=EPODOc&amp;amp;locale=en_EP&amp;amp;CC=LV" TargetMode="External"/><Relationship Id="rId12" Type="http://schemas.openxmlformats.org/officeDocument/2006/relationships/hyperlink" Target="http://worldwide.espacenet.com/publicationDetails/biblio?DB=EPODOC&amp;amp;II=30&amp;amp;ND=3&amp;amp;at=18&amp;amp;locale=en_EP&amp;amp;FT=D&amp;amp;CC=IL&amp;amp;NR=135503A&amp;amp;KC=A" TargetMode="External"/><Relationship Id="rId2" Type="http://schemas.openxmlformats.org/officeDocument/2006/relationships/hyperlink" Target="http://www.coloncancer.lv/index_engl.htm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worldwide.espacenet.com/publicationDetails/originalDocument?FT=D&amp;amp;date=20070502&amp;amp;DB=EPODOc&amp;amp;locale=en_EP&amp;amp;CC=EP&amp;amp;NR=1034010B1&amp;amp;KC=B1&amp;amp;ND=4" TargetMode="External"/><Relationship Id="rId11" Type="http://schemas.openxmlformats.org/officeDocument/2006/relationships/hyperlink" Target="http://worldwide.espacenet.com/publicationDetails/originalDocument?FT=D&amp;amp;date=20040513&amp;amp;DB=EPODOc&amp;amp;locale=en_EP&amp;amp;CC=AU" TargetMode="External"/><Relationship Id="rId5" Type="http://schemas.openxmlformats.org/officeDocument/2006/relationships/hyperlink" Target="http://worldwide.espacenet.com/publicationDetails/originalDocument;jsessionid=D18AD98DE785E6B61849B543B2F033C4.espacenet_levelx_prod_3?CC=EA&amp;amp;NR=002954B1&amp;amp;KC=B1&amp;amp;FT=D&amp;amp;ND&amp;amp;date=20021226&amp;amp;DB&amp;amp;locale=en_EP" TargetMode="External"/><Relationship Id="rId10" Type="http://schemas.openxmlformats.org/officeDocument/2006/relationships/hyperlink" Target="http://worldwide.espacenet.com/publicationDetails/originalDocument?FT=D&amp;amp;date=20070508&amp;amp;DB=EPODOc&amp;amp;locale=en_EP&amp;amp;CC=CN" TargetMode="External"/><Relationship Id="rId4" Type="http://schemas.openxmlformats.org/officeDocument/2006/relationships/hyperlink" Target="http://worldwide.espacenet.com/publicationDetails/originalDocument;jsessionid=D18AD98DE785E6B61849B543B2F033C4.espace" TargetMode="External"/><Relationship Id="rId9" Type="http://schemas.openxmlformats.org/officeDocument/2006/relationships/hyperlink" Target="http://worldwide.espacenet.com/publicationDetails/originalDocument?FT=D&amp;amp;date=20080116&amp;amp;DB=EPODOc&amp;amp;locale=en_EP&amp;amp;CC=CN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ediasphera.ru/journals/practik/detail/39/240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www.coloncancer.lv/" TargetMode="External"/><Relationship Id="rId5" Type="http://schemas.openxmlformats.org/officeDocument/2006/relationships/hyperlink" Target="https://www.ncbi.nlm.nih.gov/pmc/articles/PMC4695561/" TargetMode="External"/><Relationship Id="rId4" Type="http://schemas.openxmlformats.org/officeDocument/2006/relationships/hyperlink" Target="http://gastroenterology.jwatch.org/cgi/content/full/2012/914/3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edscape.com/viewarticle/748898" TargetMode="External"/><Relationship Id="rId7" Type="http://schemas.openxmlformats.org/officeDocument/2006/relationships/hyperlink" Target="http://www.coloncancer.lv/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jpg"/><Relationship Id="rId5" Type="http://schemas.openxmlformats.org/officeDocument/2006/relationships/image" Target="../media/image3.png"/><Relationship Id="rId4" Type="http://schemas.openxmlformats.org/officeDocument/2006/relationships/hyperlink" Target="http://www.quality-in-endoscopy.org/assets/download/pdf/reports/qine20/02_1_thomas_gibson.pdf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annals.org/article.aspx?articleid=731108" TargetMode="Externa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www.coloncancer.lv/" TargetMode="External"/><Relationship Id="rId5" Type="http://schemas.openxmlformats.org/officeDocument/2006/relationships/hyperlink" Target="http://www.eurekalert.org/pub_releases/2009-03/haog-gcp032309.php" TargetMode="External"/><Relationship Id="rId4" Type="http://schemas.openxmlformats.org/officeDocument/2006/relationships/hyperlink" Target="http://www.dntrofimov.ru/files/Filin_FKS/Aktualnyye_voprosy_podgotovki_patsiyenta_k_endoskopicheskomu_issledovaniyu_tolstoy_kishki.doc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://www.ncbi.nlm.nih.gov/pubmed/22187070" TargetMode="External"/><Relationship Id="rId3" Type="http://schemas.openxmlformats.org/officeDocument/2006/relationships/image" Target="../media/image7.jpg"/><Relationship Id="rId7" Type="http://schemas.openxmlformats.org/officeDocument/2006/relationships/hyperlink" Target="http://www.ncbi.nlm.nih.gov/pmc/articles/PMC2657972" TargetMode="External"/><Relationship Id="rId12" Type="http://schemas.openxmlformats.org/officeDocument/2006/relationships/hyperlink" Target="http://www.coloncancer.lv/" TargetMode="External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forum.surgeryzone.net/viewtopic.php?f=58&amp;amp;p=237425" TargetMode="External"/><Relationship Id="rId11" Type="http://schemas.openxmlformats.org/officeDocument/2006/relationships/hyperlink" Target="http://www.ncbi.nlm.nih.gov/pmc/articles/PMC517648/" TargetMode="External"/><Relationship Id="rId5" Type="http://schemas.openxmlformats.org/officeDocument/2006/relationships/hyperlink" Target="http://www.biomedcentral.com1472-6920/13/5" TargetMode="External"/><Relationship Id="rId10" Type="http://schemas.openxmlformats.org/officeDocument/2006/relationships/hyperlink" Target="http://www.gastroendonews.com/ViewArticle.aspx?d_id=187&amp;amp;a_id=7878" TargetMode="External"/><Relationship Id="rId4" Type="http://schemas.openxmlformats.org/officeDocument/2006/relationships/image" Target="../media/image8.jpg"/><Relationship Id="rId9" Type="http://schemas.openxmlformats.org/officeDocument/2006/relationships/hyperlink" Target="http://www.quality-in-endoscopy.org/assets/download/pdf/reports/qine20/02_1_thomas_gibson.pdf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://www.coloncancer.lv/" TargetMode="External"/><Relationship Id="rId3" Type="http://schemas.openxmlformats.org/officeDocument/2006/relationships/image" Target="../media/image10.png"/><Relationship Id="rId7" Type="http://schemas.openxmlformats.org/officeDocument/2006/relationships/image" Target="../media/image13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png"/><Relationship Id="rId5" Type="http://schemas.openxmlformats.org/officeDocument/2006/relationships/hyperlink" Target="http://www.ncbi.nlm.nih.gov/pmc/articles/PMC3558566/" TargetMode="External"/><Relationship Id="rId4" Type="http://schemas.openxmlformats.org/officeDocument/2006/relationships/image" Target="../media/image11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ENGLISH_Matasov_Aseptic_method_of_infection_safety_of_colono-_and_gastroscopy.pdf" TargetMode="External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5.xml"/><Relationship Id="rId4" Type="http://schemas.openxmlformats.org/officeDocument/2006/relationships/hyperlink" Target="http://www.coloncancer.lv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oloncancer.lv/" TargetMode="External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hyperlink" Target="http://www.coloncancer.lv/" TargetMode="External"/><Relationship Id="rId2" Type="http://schemas.openxmlformats.org/officeDocument/2006/relationships/slide" Target="slide1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.jpg"/><Relationship Id="rId5" Type="http://schemas.openxmlformats.org/officeDocument/2006/relationships/hyperlink" Target="http://worldwide.espacenet.com/publicationDetails/originalDocument?CC=SU&amp;amp;NR=1522466A1&amp;amp;KC=A1&amp;amp;FT=D&amp;amp;date&amp;amp;DB=EPODOC&amp;amp;locale=en_EP" TargetMode="Externa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1879600" y="2132965"/>
            <a:ext cx="5295900" cy="229235"/>
          </a:xfrm>
          <a:custGeom>
            <a:avLst/>
            <a:gdLst/>
            <a:ahLst/>
            <a:cxnLst/>
            <a:rect l="l" t="t" r="r" b="b"/>
            <a:pathLst>
              <a:path w="5295900" h="229235">
                <a:moveTo>
                  <a:pt x="5219700" y="126"/>
                </a:moveTo>
                <a:lnTo>
                  <a:pt x="5168900" y="76325"/>
                </a:lnTo>
                <a:lnTo>
                  <a:pt x="5219700" y="76326"/>
                </a:lnTo>
                <a:lnTo>
                  <a:pt x="5219700" y="89026"/>
                </a:lnTo>
                <a:lnTo>
                  <a:pt x="5160433" y="89026"/>
                </a:lnTo>
                <a:lnTo>
                  <a:pt x="5151967" y="101725"/>
                </a:lnTo>
                <a:lnTo>
                  <a:pt x="5219700" y="101726"/>
                </a:lnTo>
                <a:lnTo>
                  <a:pt x="5219700" y="127126"/>
                </a:lnTo>
                <a:lnTo>
                  <a:pt x="5151966" y="127126"/>
                </a:lnTo>
                <a:lnTo>
                  <a:pt x="5160432" y="139825"/>
                </a:lnTo>
                <a:lnTo>
                  <a:pt x="5219700" y="139826"/>
                </a:lnTo>
                <a:lnTo>
                  <a:pt x="5219700" y="152526"/>
                </a:lnTo>
                <a:lnTo>
                  <a:pt x="5168900" y="152526"/>
                </a:lnTo>
                <a:lnTo>
                  <a:pt x="5219700" y="228726"/>
                </a:lnTo>
                <a:lnTo>
                  <a:pt x="5270500" y="152526"/>
                </a:lnTo>
                <a:lnTo>
                  <a:pt x="5219700" y="152526"/>
                </a:lnTo>
                <a:lnTo>
                  <a:pt x="5270500" y="152525"/>
                </a:lnTo>
                <a:lnTo>
                  <a:pt x="5287433" y="127126"/>
                </a:lnTo>
                <a:lnTo>
                  <a:pt x="5219700" y="127126"/>
                </a:lnTo>
                <a:lnTo>
                  <a:pt x="5287434" y="127125"/>
                </a:lnTo>
                <a:lnTo>
                  <a:pt x="5295900" y="114426"/>
                </a:lnTo>
                <a:lnTo>
                  <a:pt x="5278966" y="89026"/>
                </a:lnTo>
                <a:lnTo>
                  <a:pt x="5219700" y="89026"/>
                </a:lnTo>
                <a:lnTo>
                  <a:pt x="5278965" y="89025"/>
                </a:lnTo>
                <a:lnTo>
                  <a:pt x="5219700" y="126"/>
                </a:lnTo>
                <a:close/>
              </a:path>
              <a:path w="5295900" h="229235">
                <a:moveTo>
                  <a:pt x="76200" y="0"/>
                </a:moveTo>
                <a:lnTo>
                  <a:pt x="0" y="114300"/>
                </a:lnTo>
                <a:lnTo>
                  <a:pt x="76200" y="228600"/>
                </a:lnTo>
                <a:lnTo>
                  <a:pt x="126999" y="152401"/>
                </a:lnTo>
                <a:lnTo>
                  <a:pt x="76200" y="152400"/>
                </a:lnTo>
                <a:lnTo>
                  <a:pt x="76200" y="139700"/>
                </a:lnTo>
                <a:lnTo>
                  <a:pt x="135466" y="139700"/>
                </a:lnTo>
                <a:lnTo>
                  <a:pt x="143932" y="127001"/>
                </a:lnTo>
                <a:lnTo>
                  <a:pt x="76200" y="127000"/>
                </a:lnTo>
                <a:lnTo>
                  <a:pt x="76200" y="101600"/>
                </a:lnTo>
                <a:lnTo>
                  <a:pt x="143933" y="101600"/>
                </a:lnTo>
                <a:lnTo>
                  <a:pt x="135467" y="88901"/>
                </a:lnTo>
                <a:lnTo>
                  <a:pt x="76200" y="88900"/>
                </a:lnTo>
                <a:lnTo>
                  <a:pt x="76200" y="76200"/>
                </a:lnTo>
                <a:lnTo>
                  <a:pt x="126999" y="76200"/>
                </a:lnTo>
                <a:lnTo>
                  <a:pt x="76200" y="0"/>
                </a:lnTo>
                <a:close/>
              </a:path>
              <a:path w="5295900" h="229235">
                <a:moveTo>
                  <a:pt x="5160432" y="139825"/>
                </a:moveTo>
                <a:lnTo>
                  <a:pt x="5168899" y="152525"/>
                </a:lnTo>
                <a:lnTo>
                  <a:pt x="5219700" y="152526"/>
                </a:lnTo>
                <a:lnTo>
                  <a:pt x="5219700" y="139826"/>
                </a:lnTo>
                <a:lnTo>
                  <a:pt x="5160432" y="139825"/>
                </a:lnTo>
                <a:close/>
              </a:path>
              <a:path w="5295900" h="229235">
                <a:moveTo>
                  <a:pt x="135465" y="139701"/>
                </a:moveTo>
                <a:lnTo>
                  <a:pt x="126999" y="152401"/>
                </a:lnTo>
                <a:lnTo>
                  <a:pt x="5168899" y="152525"/>
                </a:lnTo>
                <a:lnTo>
                  <a:pt x="5160432" y="139825"/>
                </a:lnTo>
                <a:lnTo>
                  <a:pt x="135465" y="139701"/>
                </a:lnTo>
                <a:close/>
              </a:path>
              <a:path w="5295900" h="229235">
                <a:moveTo>
                  <a:pt x="76200" y="139700"/>
                </a:moveTo>
                <a:lnTo>
                  <a:pt x="76200" y="152400"/>
                </a:lnTo>
                <a:lnTo>
                  <a:pt x="127000" y="152400"/>
                </a:lnTo>
                <a:lnTo>
                  <a:pt x="135465" y="139701"/>
                </a:lnTo>
                <a:lnTo>
                  <a:pt x="76200" y="139700"/>
                </a:lnTo>
                <a:close/>
              </a:path>
              <a:path w="5295900" h="229235">
                <a:moveTo>
                  <a:pt x="5151967" y="101725"/>
                </a:moveTo>
                <a:lnTo>
                  <a:pt x="5143500" y="114426"/>
                </a:lnTo>
                <a:lnTo>
                  <a:pt x="5151965" y="127125"/>
                </a:lnTo>
                <a:lnTo>
                  <a:pt x="5219700" y="127126"/>
                </a:lnTo>
                <a:lnTo>
                  <a:pt x="5219700" y="101726"/>
                </a:lnTo>
                <a:lnTo>
                  <a:pt x="5151967" y="101725"/>
                </a:lnTo>
                <a:close/>
              </a:path>
              <a:path w="5295900" h="229235">
                <a:moveTo>
                  <a:pt x="143934" y="101601"/>
                </a:moveTo>
                <a:lnTo>
                  <a:pt x="152400" y="114300"/>
                </a:lnTo>
                <a:lnTo>
                  <a:pt x="143932" y="127001"/>
                </a:lnTo>
                <a:lnTo>
                  <a:pt x="5151965" y="127125"/>
                </a:lnTo>
                <a:lnTo>
                  <a:pt x="5143500" y="114426"/>
                </a:lnTo>
                <a:lnTo>
                  <a:pt x="5151967" y="101725"/>
                </a:lnTo>
                <a:lnTo>
                  <a:pt x="143934" y="101601"/>
                </a:lnTo>
                <a:close/>
              </a:path>
              <a:path w="5295900" h="229235">
                <a:moveTo>
                  <a:pt x="76200" y="101600"/>
                </a:moveTo>
                <a:lnTo>
                  <a:pt x="76200" y="127000"/>
                </a:lnTo>
                <a:lnTo>
                  <a:pt x="143933" y="127000"/>
                </a:lnTo>
                <a:lnTo>
                  <a:pt x="152400" y="114300"/>
                </a:lnTo>
                <a:lnTo>
                  <a:pt x="143934" y="101601"/>
                </a:lnTo>
                <a:lnTo>
                  <a:pt x="76200" y="101600"/>
                </a:lnTo>
                <a:close/>
              </a:path>
              <a:path w="5295900" h="229235">
                <a:moveTo>
                  <a:pt x="143933" y="101600"/>
                </a:moveTo>
                <a:lnTo>
                  <a:pt x="76200" y="101600"/>
                </a:lnTo>
                <a:lnTo>
                  <a:pt x="143934" y="101601"/>
                </a:lnTo>
                <a:close/>
              </a:path>
              <a:path w="5295900" h="229235">
                <a:moveTo>
                  <a:pt x="5168900" y="76325"/>
                </a:moveTo>
                <a:lnTo>
                  <a:pt x="5160434" y="89025"/>
                </a:lnTo>
                <a:lnTo>
                  <a:pt x="5219700" y="89026"/>
                </a:lnTo>
                <a:lnTo>
                  <a:pt x="5219700" y="76326"/>
                </a:lnTo>
                <a:lnTo>
                  <a:pt x="5168900" y="76325"/>
                </a:lnTo>
                <a:close/>
              </a:path>
              <a:path w="5295900" h="229235">
                <a:moveTo>
                  <a:pt x="127000" y="76201"/>
                </a:moveTo>
                <a:lnTo>
                  <a:pt x="135467" y="88901"/>
                </a:lnTo>
                <a:lnTo>
                  <a:pt x="5160434" y="89025"/>
                </a:lnTo>
                <a:lnTo>
                  <a:pt x="5168900" y="76325"/>
                </a:lnTo>
                <a:lnTo>
                  <a:pt x="127000" y="76201"/>
                </a:lnTo>
                <a:close/>
              </a:path>
              <a:path w="5295900" h="229235">
                <a:moveTo>
                  <a:pt x="76200" y="76200"/>
                </a:moveTo>
                <a:lnTo>
                  <a:pt x="76200" y="88900"/>
                </a:lnTo>
                <a:lnTo>
                  <a:pt x="135467" y="88901"/>
                </a:lnTo>
                <a:lnTo>
                  <a:pt x="127000" y="76201"/>
                </a:lnTo>
                <a:lnTo>
                  <a:pt x="76200" y="76200"/>
                </a:lnTo>
                <a:close/>
              </a:path>
              <a:path w="5295900" h="229235">
                <a:moveTo>
                  <a:pt x="126999" y="76200"/>
                </a:moveTo>
                <a:lnTo>
                  <a:pt x="76200" y="76200"/>
                </a:lnTo>
                <a:lnTo>
                  <a:pt x="127000" y="7620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 txBox="1"/>
          <p:nvPr/>
        </p:nvSpPr>
        <p:spPr>
          <a:xfrm>
            <a:off x="406400" y="2552746"/>
            <a:ext cx="8355152" cy="400045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37160" algn="ctr">
              <a:lnSpc>
                <a:spcPct val="100000"/>
              </a:lnSpc>
            </a:pPr>
            <a:r>
              <a:rPr lang="en-US" sz="1600" b="1" spc="-5" dirty="0" smtClean="0">
                <a:latin typeface="Arial"/>
                <a:cs typeface="Arial"/>
              </a:rPr>
              <a:t>1. </a:t>
            </a:r>
            <a:r>
              <a:rPr sz="1600" b="1" spc="-5" dirty="0" smtClean="0">
                <a:latin typeface="Arial"/>
                <a:cs typeface="Arial"/>
              </a:rPr>
              <a:t>Contents</a:t>
            </a:r>
            <a:endParaRPr sz="1600" dirty="0">
              <a:latin typeface="Arial"/>
              <a:cs typeface="Arial"/>
            </a:endParaRPr>
          </a:p>
          <a:p>
            <a:pPr marL="353695" indent="-340995">
              <a:lnSpc>
                <a:spcPct val="100000"/>
              </a:lnSpc>
              <a:spcBef>
                <a:spcPts val="1055"/>
              </a:spcBef>
              <a:buAutoNum type="arabicPeriod"/>
              <a:tabLst>
                <a:tab pos="353695" algn="l"/>
                <a:tab pos="354330" algn="l"/>
              </a:tabLst>
            </a:pPr>
            <a:r>
              <a:rPr lang="en-US" sz="1600" spc="-5" dirty="0">
                <a:latin typeface="Arial"/>
                <a:cs typeface="Arial"/>
              </a:rPr>
              <a:t>Contents of slides.</a:t>
            </a:r>
          </a:p>
          <a:p>
            <a:pPr marL="353695" indent="-340995">
              <a:lnSpc>
                <a:spcPct val="100000"/>
              </a:lnSpc>
              <a:buAutoNum type="arabicPeriod"/>
              <a:tabLst>
                <a:tab pos="353695" algn="l"/>
                <a:tab pos="354330" algn="l"/>
              </a:tabLst>
            </a:pPr>
            <a:r>
              <a:rPr lang="en-US" sz="1600" spc="-5" dirty="0" smtClean="0">
                <a:latin typeface="Arial"/>
                <a:cs typeface="Arial"/>
              </a:rPr>
              <a:t>Clinical estimation of manual colonoscopy</a:t>
            </a:r>
            <a:r>
              <a:rPr sz="1600" spc="-5" dirty="0" smtClean="0">
                <a:latin typeface="Arial"/>
                <a:cs typeface="Arial"/>
              </a:rPr>
              <a:t>.</a:t>
            </a:r>
            <a:endParaRPr sz="1600" spc="-5" dirty="0">
              <a:latin typeface="Arial"/>
              <a:cs typeface="Arial"/>
            </a:endParaRPr>
          </a:p>
          <a:p>
            <a:pPr marL="353695" indent="-340995">
              <a:lnSpc>
                <a:spcPct val="100000"/>
              </a:lnSpc>
              <a:spcBef>
                <a:spcPts val="95"/>
              </a:spcBef>
              <a:buAutoNum type="arabicPeriod"/>
              <a:tabLst>
                <a:tab pos="353695" algn="l"/>
                <a:tab pos="354330" algn="l"/>
              </a:tabLst>
            </a:pPr>
            <a:r>
              <a:rPr lang="en-US" sz="1600" spc="-5" dirty="0">
                <a:latin typeface="Arial"/>
                <a:cs typeface="Arial"/>
              </a:rPr>
              <a:t>S</a:t>
            </a:r>
            <a:r>
              <a:rPr lang="en-US" sz="1600" spc="-5" dirty="0" smtClean="0">
                <a:latin typeface="Arial"/>
                <a:cs typeface="Arial"/>
              </a:rPr>
              <a:t>traightening-shortening of colon – requirement </a:t>
            </a:r>
            <a:r>
              <a:rPr sz="1600" spc="-5" dirty="0" smtClean="0">
                <a:latin typeface="Arial"/>
                <a:cs typeface="Arial"/>
              </a:rPr>
              <a:t>of </a:t>
            </a:r>
            <a:r>
              <a:rPr lang="en-US" sz="1600" spc="-5" dirty="0" smtClean="0">
                <a:latin typeface="Arial"/>
                <a:cs typeface="Arial"/>
              </a:rPr>
              <a:t>manual colonoscopy</a:t>
            </a:r>
            <a:r>
              <a:rPr sz="1600" spc="-5" dirty="0" smtClean="0">
                <a:latin typeface="Arial"/>
                <a:cs typeface="Arial"/>
              </a:rPr>
              <a:t>.</a:t>
            </a:r>
            <a:endParaRPr sz="1600" spc="-5" dirty="0">
              <a:latin typeface="Arial"/>
              <a:cs typeface="Arial"/>
            </a:endParaRPr>
          </a:p>
          <a:p>
            <a:pPr marL="353695" indent="-340995">
              <a:lnSpc>
                <a:spcPct val="100000"/>
              </a:lnSpc>
              <a:spcBef>
                <a:spcPts val="100"/>
              </a:spcBef>
              <a:buAutoNum type="arabicPeriod"/>
              <a:tabLst>
                <a:tab pos="353695" algn="l"/>
                <a:tab pos="354330" algn="l"/>
              </a:tabLst>
            </a:pPr>
            <a:r>
              <a:rPr lang="en-US" sz="1600" spc="-5" dirty="0" smtClean="0">
                <a:latin typeface="Arial"/>
                <a:cs typeface="Arial"/>
              </a:rPr>
              <a:t>Difficulties of m</a:t>
            </a:r>
            <a:r>
              <a:rPr sz="1600" spc="-5" dirty="0" smtClean="0">
                <a:latin typeface="Arial"/>
                <a:cs typeface="Arial"/>
              </a:rPr>
              <a:t>anual </a:t>
            </a:r>
            <a:r>
              <a:rPr lang="en-US" sz="1600" spc="-5" dirty="0" smtClean="0">
                <a:latin typeface="Arial"/>
                <a:cs typeface="Arial"/>
              </a:rPr>
              <a:t>intubation – the reason of colonoscopy trauma</a:t>
            </a:r>
            <a:r>
              <a:rPr sz="1600" spc="-5" dirty="0" smtClean="0">
                <a:latin typeface="Arial"/>
                <a:cs typeface="Arial"/>
              </a:rPr>
              <a:t>.</a:t>
            </a:r>
            <a:endParaRPr sz="1600" spc="-5" dirty="0">
              <a:latin typeface="Arial"/>
              <a:cs typeface="Arial"/>
            </a:endParaRPr>
          </a:p>
          <a:p>
            <a:pPr marL="353695" indent="-340995">
              <a:lnSpc>
                <a:spcPct val="100000"/>
              </a:lnSpc>
              <a:spcBef>
                <a:spcPts val="95"/>
              </a:spcBef>
              <a:buAutoNum type="arabicPeriod"/>
              <a:tabLst>
                <a:tab pos="353695" algn="l"/>
                <a:tab pos="354330" algn="l"/>
              </a:tabLst>
            </a:pPr>
            <a:r>
              <a:rPr lang="en-US" sz="1600" spc="-5" dirty="0">
                <a:latin typeface="Arial"/>
                <a:cs typeface="Arial"/>
              </a:rPr>
              <a:t>Difficulties of manual intubation – </a:t>
            </a:r>
            <a:r>
              <a:rPr lang="en-US" sz="1600" spc="-5" dirty="0" smtClean="0">
                <a:latin typeface="Arial"/>
                <a:cs typeface="Arial"/>
              </a:rPr>
              <a:t>the reason </a:t>
            </a:r>
            <a:r>
              <a:rPr lang="en-US" sz="1600" spc="-5" dirty="0">
                <a:latin typeface="Arial"/>
                <a:cs typeface="Arial"/>
              </a:rPr>
              <a:t>of colonoscopy inaccessibility</a:t>
            </a:r>
            <a:r>
              <a:rPr sz="1600" spc="-5" dirty="0" smtClean="0">
                <a:latin typeface="Arial"/>
                <a:cs typeface="Arial"/>
              </a:rPr>
              <a:t>.</a:t>
            </a:r>
            <a:endParaRPr sz="1600" dirty="0">
              <a:latin typeface="Arial"/>
              <a:cs typeface="Arial"/>
            </a:endParaRPr>
          </a:p>
          <a:p>
            <a:pPr marL="353695" indent="-340995">
              <a:lnSpc>
                <a:spcPct val="100000"/>
              </a:lnSpc>
              <a:spcBef>
                <a:spcPts val="95"/>
              </a:spcBef>
              <a:buAutoNum type="arabicPeriod"/>
              <a:tabLst>
                <a:tab pos="353695" algn="l"/>
                <a:tab pos="354330" algn="l"/>
              </a:tabLst>
            </a:pPr>
            <a:r>
              <a:rPr sz="1600" spc="-5" dirty="0" smtClean="0">
                <a:latin typeface="Arial"/>
                <a:cs typeface="Arial"/>
              </a:rPr>
              <a:t>Search </a:t>
            </a:r>
            <a:r>
              <a:rPr sz="1600" spc="-5" dirty="0">
                <a:latin typeface="Arial"/>
                <a:cs typeface="Arial"/>
              </a:rPr>
              <a:t>of</a:t>
            </a:r>
            <a:r>
              <a:rPr sz="1600" spc="5" dirty="0">
                <a:latin typeface="Arial"/>
                <a:cs typeface="Arial"/>
              </a:rPr>
              <a:t> </a:t>
            </a:r>
            <a:r>
              <a:rPr sz="1600" spc="-5" dirty="0" smtClean="0">
                <a:latin typeface="Arial"/>
                <a:cs typeface="Arial"/>
              </a:rPr>
              <a:t>alternative</a:t>
            </a:r>
            <a:r>
              <a:rPr lang="en-US" sz="1600" spc="-5" dirty="0" smtClean="0">
                <a:latin typeface="Arial"/>
                <a:cs typeface="Arial"/>
              </a:rPr>
              <a:t> for manual colonoscopy.</a:t>
            </a:r>
            <a:endParaRPr sz="1600" dirty="0">
              <a:latin typeface="Arial"/>
              <a:cs typeface="Arial"/>
            </a:endParaRPr>
          </a:p>
          <a:p>
            <a:pPr marL="353695" indent="-340995">
              <a:lnSpc>
                <a:spcPct val="100000"/>
              </a:lnSpc>
              <a:spcBef>
                <a:spcPts val="95"/>
              </a:spcBef>
              <a:buAutoNum type="arabicPeriod"/>
              <a:tabLst>
                <a:tab pos="353695" algn="l"/>
                <a:tab pos="354330" algn="l"/>
              </a:tabLst>
            </a:pPr>
            <a:r>
              <a:rPr sz="1600" spc="-5" dirty="0">
                <a:latin typeface="Arial"/>
                <a:cs typeface="Arial"/>
              </a:rPr>
              <a:t>Requirements to </a:t>
            </a:r>
            <a:r>
              <a:rPr lang="en-US" sz="1600" spc="-5" dirty="0" smtClean="0">
                <a:latin typeface="Arial"/>
                <a:cs typeface="Arial"/>
              </a:rPr>
              <a:t>adequate </a:t>
            </a:r>
            <a:r>
              <a:rPr sz="1600" spc="-5" dirty="0" smtClean="0">
                <a:latin typeface="Arial"/>
                <a:cs typeface="Arial"/>
              </a:rPr>
              <a:t>colonoscop</a:t>
            </a:r>
            <a:r>
              <a:rPr lang="en-US" sz="1600" spc="-5" dirty="0" smtClean="0">
                <a:latin typeface="Arial"/>
                <a:cs typeface="Arial"/>
              </a:rPr>
              <a:t>y</a:t>
            </a:r>
            <a:r>
              <a:rPr sz="1600" spc="-5" dirty="0" smtClean="0">
                <a:latin typeface="Arial"/>
                <a:cs typeface="Arial"/>
              </a:rPr>
              <a:t>.</a:t>
            </a:r>
            <a:endParaRPr sz="1600" dirty="0">
              <a:latin typeface="Arial"/>
              <a:cs typeface="Arial"/>
            </a:endParaRPr>
          </a:p>
          <a:p>
            <a:pPr marL="353695" indent="-340995">
              <a:lnSpc>
                <a:spcPct val="100000"/>
              </a:lnSpc>
              <a:spcBef>
                <a:spcPts val="100"/>
              </a:spcBef>
              <a:buAutoNum type="arabicPeriod"/>
              <a:tabLst>
                <a:tab pos="353695" algn="l"/>
                <a:tab pos="354330" algn="l"/>
              </a:tabLst>
            </a:pPr>
            <a:r>
              <a:rPr lang="en-US" sz="1600" dirty="0" err="1">
                <a:latin typeface="Arial"/>
                <a:cs typeface="Arial"/>
              </a:rPr>
              <a:t>L.Euler</a:t>
            </a:r>
            <a:r>
              <a:rPr lang="en-US" sz="1600" dirty="0">
                <a:latin typeface="Arial"/>
                <a:cs typeface="Arial"/>
              </a:rPr>
              <a:t> Q</a:t>
            </a:r>
            <a:r>
              <a:rPr lang="en-US" sz="1575" baseline="-21164" dirty="0">
                <a:latin typeface="Arial"/>
                <a:cs typeface="Arial"/>
              </a:rPr>
              <a:t>1</a:t>
            </a:r>
            <a:r>
              <a:rPr lang="en-US" sz="1600" dirty="0">
                <a:latin typeface="Arial"/>
                <a:cs typeface="Arial"/>
              </a:rPr>
              <a:t>/Q</a:t>
            </a:r>
            <a:r>
              <a:rPr lang="en-US" sz="1575" baseline="-21164" dirty="0">
                <a:latin typeface="Arial"/>
                <a:cs typeface="Arial"/>
              </a:rPr>
              <a:t>2</a:t>
            </a:r>
            <a:r>
              <a:rPr lang="en-US" sz="1600" dirty="0">
                <a:latin typeface="Arial"/>
                <a:cs typeface="Arial"/>
              </a:rPr>
              <a:t>=e</a:t>
            </a:r>
            <a:r>
              <a:rPr lang="el-GR" sz="1575" baseline="26455" dirty="0">
                <a:latin typeface="Arial"/>
                <a:cs typeface="Arial"/>
              </a:rPr>
              <a:t>α</a:t>
            </a:r>
            <a:r>
              <a:rPr lang="en-US" sz="1575" baseline="26455" dirty="0" smtClean="0">
                <a:latin typeface="Arial"/>
                <a:cs typeface="Arial"/>
              </a:rPr>
              <a:t>ƒ </a:t>
            </a:r>
            <a:r>
              <a:rPr lang="en-US" sz="1600" spc="-5" dirty="0" smtClean="0">
                <a:latin typeface="Arial"/>
                <a:cs typeface="Arial"/>
              </a:rPr>
              <a:t>formula – theoretical framework of intestinal</a:t>
            </a:r>
            <a:r>
              <a:rPr sz="1600" spc="5" dirty="0" smtClean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intubation.</a:t>
            </a:r>
            <a:endParaRPr sz="1600" dirty="0">
              <a:latin typeface="Arial"/>
              <a:cs typeface="Arial"/>
            </a:endParaRPr>
          </a:p>
          <a:p>
            <a:pPr marL="350520" indent="-337820">
              <a:lnSpc>
                <a:spcPct val="100000"/>
              </a:lnSpc>
              <a:spcBef>
                <a:spcPts val="95"/>
              </a:spcBef>
              <a:buAutoNum type="arabicPeriod"/>
              <a:tabLst>
                <a:tab pos="350520" algn="l"/>
                <a:tab pos="351155" algn="l"/>
              </a:tabLst>
            </a:pPr>
            <a:r>
              <a:rPr sz="1600" spc="-15" dirty="0" smtClean="0">
                <a:latin typeface="Arial"/>
                <a:cs typeface="Arial"/>
              </a:rPr>
              <a:t>T</a:t>
            </a:r>
            <a:r>
              <a:rPr lang="en-US" sz="1600" spc="-15" dirty="0" smtClean="0">
                <a:latin typeface="Arial"/>
                <a:cs typeface="Arial"/>
              </a:rPr>
              <a:t>he first t</a:t>
            </a:r>
            <a:r>
              <a:rPr sz="1600" spc="-15" dirty="0" smtClean="0">
                <a:latin typeface="Arial"/>
                <a:cs typeface="Arial"/>
              </a:rPr>
              <a:t>wo-forced</a:t>
            </a:r>
            <a:r>
              <a:rPr sz="1600" spc="20" dirty="0" smtClean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colonoscope.</a:t>
            </a:r>
            <a:endParaRPr sz="1600" dirty="0">
              <a:latin typeface="Arial"/>
              <a:cs typeface="Arial"/>
            </a:endParaRPr>
          </a:p>
          <a:p>
            <a:pPr marL="350520" indent="-337820">
              <a:lnSpc>
                <a:spcPct val="100000"/>
              </a:lnSpc>
              <a:spcBef>
                <a:spcPts val="95"/>
              </a:spcBef>
              <a:buAutoNum type="arabicPeriod"/>
              <a:tabLst>
                <a:tab pos="350520" algn="l"/>
                <a:tab pos="351155" algn="l"/>
              </a:tabLst>
            </a:pPr>
            <a:r>
              <a:rPr lang="en-US" sz="1600" spc="-15" dirty="0" smtClean="0">
                <a:latin typeface="Arial"/>
                <a:cs typeface="Arial"/>
              </a:rPr>
              <a:t>Illustration of the generation of pneumatic force</a:t>
            </a:r>
            <a:r>
              <a:rPr sz="1600" spc="-5" dirty="0" smtClean="0">
                <a:latin typeface="Arial"/>
                <a:cs typeface="Arial"/>
              </a:rPr>
              <a:t>.</a:t>
            </a:r>
            <a:endParaRPr sz="1600" dirty="0">
              <a:latin typeface="Arial"/>
              <a:cs typeface="Arial"/>
            </a:endParaRPr>
          </a:p>
          <a:p>
            <a:pPr marL="347345" indent="-334645">
              <a:lnSpc>
                <a:spcPct val="100000"/>
              </a:lnSpc>
              <a:spcBef>
                <a:spcPts val="100"/>
              </a:spcBef>
              <a:buAutoNum type="arabicPeriod"/>
              <a:tabLst>
                <a:tab pos="347980" algn="l"/>
              </a:tabLst>
            </a:pPr>
            <a:r>
              <a:rPr lang="en-US" sz="1600" spc="-15" dirty="0" err="1" smtClean="0">
                <a:latin typeface="Arial"/>
                <a:cs typeface="Arial"/>
              </a:rPr>
              <a:t>Testings</a:t>
            </a:r>
            <a:r>
              <a:rPr lang="en-US" sz="1600" spc="-15" dirty="0" smtClean="0">
                <a:latin typeface="Arial"/>
                <a:cs typeface="Arial"/>
              </a:rPr>
              <a:t> </a:t>
            </a:r>
            <a:r>
              <a:rPr lang="en-US" sz="1600" spc="-15" dirty="0">
                <a:latin typeface="Arial"/>
                <a:cs typeface="Arial"/>
              </a:rPr>
              <a:t>of the "</a:t>
            </a:r>
            <a:r>
              <a:rPr lang="en-US" sz="1600" spc="-15" dirty="0" smtClean="0">
                <a:latin typeface="Arial"/>
                <a:cs typeface="Arial"/>
              </a:rPr>
              <a:t>Pull-&amp;-Push</a:t>
            </a:r>
            <a:r>
              <a:rPr lang="en-US" sz="1600" spc="-15" dirty="0">
                <a:latin typeface="Arial"/>
                <a:cs typeface="Arial"/>
              </a:rPr>
              <a:t>" system</a:t>
            </a:r>
            <a:r>
              <a:rPr lang="en-US" sz="1600" spc="-15" dirty="0" smtClean="0">
                <a:latin typeface="Arial"/>
                <a:cs typeface="Arial"/>
              </a:rPr>
              <a:t>.</a:t>
            </a:r>
            <a:endParaRPr sz="1600" dirty="0">
              <a:latin typeface="Arial"/>
              <a:cs typeface="Arial"/>
            </a:endParaRPr>
          </a:p>
          <a:p>
            <a:pPr marL="334010" indent="-321310">
              <a:lnSpc>
                <a:spcPct val="100000"/>
              </a:lnSpc>
              <a:spcBef>
                <a:spcPts val="95"/>
              </a:spcBef>
              <a:buAutoNum type="arabicPeriod"/>
              <a:tabLst>
                <a:tab pos="334645" algn="l"/>
              </a:tabLst>
            </a:pPr>
            <a:r>
              <a:rPr lang="en-US" sz="1600" spc="-15" dirty="0" err="1">
                <a:latin typeface="Arial"/>
                <a:cs typeface="Arial"/>
              </a:rPr>
              <a:t>Pneumo</a:t>
            </a:r>
            <a:r>
              <a:rPr lang="en-US" sz="1600" spc="-15" dirty="0">
                <a:latin typeface="Arial"/>
                <a:cs typeface="Arial"/>
              </a:rPr>
              <a:t>-mechanical </a:t>
            </a:r>
            <a:r>
              <a:rPr lang="en-US" sz="1600" spc="-15" dirty="0" err="1">
                <a:latin typeface="Arial"/>
                <a:cs typeface="Arial"/>
              </a:rPr>
              <a:t>colonoscope</a:t>
            </a:r>
            <a:r>
              <a:rPr lang="en-US" sz="1600" spc="-15" dirty="0">
                <a:latin typeface="Arial"/>
                <a:cs typeface="Arial"/>
              </a:rPr>
              <a:t> with </a:t>
            </a:r>
            <a:r>
              <a:rPr lang="en-US" sz="1600" spc="-15" dirty="0" smtClean="0">
                <a:latin typeface="Arial"/>
                <a:cs typeface="Arial"/>
              </a:rPr>
              <a:t>disposable </a:t>
            </a:r>
            <a:r>
              <a:rPr lang="en-US" sz="1600" spc="-15" dirty="0">
                <a:latin typeface="Arial"/>
                <a:cs typeface="Arial"/>
              </a:rPr>
              <a:t>cartridge; </a:t>
            </a:r>
            <a:r>
              <a:rPr lang="en-US" sz="1600" spc="-15" dirty="0" smtClean="0">
                <a:latin typeface="Arial"/>
                <a:cs typeface="Arial"/>
              </a:rPr>
              <a:t>illustration of work. </a:t>
            </a:r>
            <a:r>
              <a:rPr lang="en-US" sz="1600" spc="-5" dirty="0" smtClean="0">
                <a:latin typeface="Arial"/>
                <a:cs typeface="Arial"/>
              </a:rPr>
              <a:t> </a:t>
            </a:r>
          </a:p>
          <a:p>
            <a:pPr marL="334010" indent="-321310">
              <a:lnSpc>
                <a:spcPct val="100000"/>
              </a:lnSpc>
              <a:spcBef>
                <a:spcPts val="95"/>
              </a:spcBef>
              <a:buAutoNum type="arabicPeriod"/>
              <a:tabLst>
                <a:tab pos="334645" algn="l"/>
              </a:tabLst>
            </a:pPr>
            <a:r>
              <a:rPr lang="en-US" sz="1600" spc="-5" dirty="0">
                <a:latin typeface="Arial"/>
                <a:cs typeface="Arial"/>
              </a:rPr>
              <a:t> </a:t>
            </a:r>
            <a:r>
              <a:rPr lang="en-US" sz="1600" spc="-5" dirty="0" smtClean="0">
                <a:latin typeface="Arial"/>
                <a:cs typeface="Arial"/>
              </a:rPr>
              <a:t>Conclusion.</a:t>
            </a:r>
            <a:endParaRPr lang="ru-RU" sz="1600" spc="-5" dirty="0" smtClean="0">
              <a:latin typeface="Arial"/>
              <a:cs typeface="Arial"/>
            </a:endParaRPr>
          </a:p>
          <a:p>
            <a:pPr marL="12700">
              <a:spcBef>
                <a:spcPts val="95"/>
              </a:spcBef>
            </a:pPr>
            <a:r>
              <a:rPr lang="en-US" sz="1600" spc="-5" dirty="0" smtClean="0">
                <a:latin typeface="Arial"/>
                <a:cs typeface="Arial"/>
              </a:rPr>
              <a:t>1</a:t>
            </a:r>
            <a:r>
              <a:rPr lang="ru-RU" sz="1600" spc="-5" dirty="0" smtClean="0">
                <a:latin typeface="Arial"/>
                <a:cs typeface="Arial"/>
              </a:rPr>
              <a:t>4</a:t>
            </a:r>
            <a:r>
              <a:rPr lang="en-US" sz="1600" spc="-5" dirty="0" smtClean="0">
                <a:latin typeface="Arial"/>
                <a:cs typeface="Arial"/>
              </a:rPr>
              <a:t>, 15. </a:t>
            </a:r>
            <a:r>
              <a:rPr lang="en-US" sz="1600" spc="-5" dirty="0">
                <a:latin typeface="Arial"/>
                <a:cs typeface="Arial"/>
              </a:rPr>
              <a:t>Main sources of</a:t>
            </a:r>
            <a:r>
              <a:rPr lang="en-US" sz="1600" spc="15" dirty="0">
                <a:latin typeface="Arial"/>
                <a:cs typeface="Arial"/>
              </a:rPr>
              <a:t> </a:t>
            </a:r>
            <a:r>
              <a:rPr lang="en-US" sz="1600" spc="-5" dirty="0">
                <a:latin typeface="Arial"/>
                <a:cs typeface="Arial"/>
              </a:rPr>
              <a:t>information</a:t>
            </a:r>
            <a:r>
              <a:rPr lang="en-US" sz="1600" spc="-5" dirty="0" smtClean="0">
                <a:latin typeface="Arial"/>
                <a:cs typeface="Arial"/>
              </a:rPr>
              <a:t>.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8104132" y="168116"/>
            <a:ext cx="753110" cy="224154"/>
          </a:xfrm>
          <a:custGeom>
            <a:avLst/>
            <a:gdLst/>
            <a:ahLst/>
            <a:cxnLst/>
            <a:rect l="l" t="t" r="r" b="b"/>
            <a:pathLst>
              <a:path w="753109" h="224154">
                <a:moveTo>
                  <a:pt x="0" y="223773"/>
                </a:moveTo>
                <a:lnTo>
                  <a:pt x="752557" y="223773"/>
                </a:lnTo>
                <a:lnTo>
                  <a:pt x="752557" y="0"/>
                </a:lnTo>
                <a:lnTo>
                  <a:pt x="0" y="0"/>
                </a:lnTo>
                <a:lnTo>
                  <a:pt x="0" y="223773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104132" y="168116"/>
            <a:ext cx="753110" cy="224154"/>
          </a:xfrm>
          <a:custGeom>
            <a:avLst/>
            <a:gdLst/>
            <a:ahLst/>
            <a:cxnLst/>
            <a:rect l="l" t="t" r="r" b="b"/>
            <a:pathLst>
              <a:path w="753109" h="224154">
                <a:moveTo>
                  <a:pt x="0" y="223773"/>
                </a:moveTo>
                <a:lnTo>
                  <a:pt x="752557" y="223773"/>
                </a:lnTo>
                <a:lnTo>
                  <a:pt x="752557" y="0"/>
                </a:lnTo>
                <a:lnTo>
                  <a:pt x="0" y="0"/>
                </a:lnTo>
                <a:lnTo>
                  <a:pt x="0" y="223773"/>
                </a:lnTo>
                <a:close/>
              </a:path>
            </a:pathLst>
          </a:custGeom>
          <a:ln w="1880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8175392" y="167478"/>
            <a:ext cx="633730" cy="2197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250" b="1" spc="-35" dirty="0">
                <a:latin typeface="Arial"/>
                <a:cs typeface="Arial"/>
              </a:rPr>
              <a:t>Fo</a:t>
            </a:r>
            <a:r>
              <a:rPr sz="1250" b="1" spc="-30" dirty="0">
                <a:latin typeface="Arial"/>
                <a:cs typeface="Arial"/>
              </a:rPr>
              <a:t>rw</a:t>
            </a:r>
            <a:r>
              <a:rPr sz="1250" b="1" spc="-40" dirty="0">
                <a:latin typeface="Arial"/>
                <a:cs typeface="Arial"/>
              </a:rPr>
              <a:t>a</a:t>
            </a:r>
            <a:r>
              <a:rPr sz="1250" b="1" spc="-30" dirty="0">
                <a:latin typeface="Arial"/>
                <a:cs typeface="Arial"/>
              </a:rPr>
              <a:t>r</a:t>
            </a:r>
            <a:r>
              <a:rPr sz="1250" b="1" spc="20" dirty="0">
                <a:latin typeface="Arial"/>
                <a:cs typeface="Arial"/>
              </a:rPr>
              <a:t>d</a:t>
            </a:r>
            <a:endParaRPr sz="125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8093015" y="491966"/>
            <a:ext cx="762000" cy="224154"/>
          </a:xfrm>
          <a:custGeom>
            <a:avLst/>
            <a:gdLst/>
            <a:ahLst/>
            <a:cxnLst/>
            <a:rect l="l" t="t" r="r" b="b"/>
            <a:pathLst>
              <a:path w="762000" h="224154">
                <a:moveTo>
                  <a:pt x="0" y="223773"/>
                </a:moveTo>
                <a:lnTo>
                  <a:pt x="761517" y="223773"/>
                </a:lnTo>
                <a:lnTo>
                  <a:pt x="761517" y="0"/>
                </a:lnTo>
                <a:lnTo>
                  <a:pt x="0" y="0"/>
                </a:lnTo>
                <a:lnTo>
                  <a:pt x="0" y="223773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093015" y="491966"/>
            <a:ext cx="762000" cy="224154"/>
          </a:xfrm>
          <a:custGeom>
            <a:avLst/>
            <a:gdLst/>
            <a:ahLst/>
            <a:cxnLst/>
            <a:rect l="l" t="t" r="r" b="b"/>
            <a:pathLst>
              <a:path w="762000" h="224154">
                <a:moveTo>
                  <a:pt x="0" y="223773"/>
                </a:moveTo>
                <a:lnTo>
                  <a:pt x="761517" y="223773"/>
                </a:lnTo>
                <a:lnTo>
                  <a:pt x="761517" y="0"/>
                </a:lnTo>
                <a:lnTo>
                  <a:pt x="0" y="0"/>
                </a:lnTo>
                <a:lnTo>
                  <a:pt x="0" y="223773"/>
                </a:lnTo>
                <a:close/>
              </a:path>
            </a:pathLst>
          </a:custGeom>
          <a:ln w="187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8295887" y="491328"/>
            <a:ext cx="378460" cy="2197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250" b="1" spc="-55" dirty="0">
                <a:latin typeface="Arial"/>
                <a:cs typeface="Arial"/>
                <a:hlinkClick r:id="rId2"/>
              </a:rPr>
              <a:t>M</a:t>
            </a:r>
            <a:r>
              <a:rPr sz="1250" b="1" spc="-35" dirty="0">
                <a:latin typeface="Arial"/>
                <a:cs typeface="Arial"/>
                <a:hlinkClick r:id="rId2"/>
              </a:rPr>
              <a:t>a</a:t>
            </a:r>
            <a:r>
              <a:rPr sz="1250" b="1" spc="-15" dirty="0">
                <a:latin typeface="Arial"/>
                <a:cs typeface="Arial"/>
                <a:hlinkClick r:id="rId2"/>
              </a:rPr>
              <a:t>i</a:t>
            </a:r>
            <a:r>
              <a:rPr sz="1250" b="1" spc="15" dirty="0">
                <a:latin typeface="Arial"/>
                <a:cs typeface="Arial"/>
                <a:hlinkClick r:id="rId2"/>
              </a:rPr>
              <a:t>n</a:t>
            </a:r>
            <a:endParaRPr sz="1250">
              <a:latin typeface="Arial"/>
              <a:cs typeface="Arial"/>
            </a:endParaRPr>
          </a:p>
        </p:txBody>
      </p:sp>
      <p:sp>
        <p:nvSpPr>
          <p:cNvPr id="12" name="object 15"/>
          <p:cNvSpPr txBox="1">
            <a:spLocks noGrp="1"/>
          </p:cNvSpPr>
          <p:nvPr>
            <p:ph type="sldNum" sz="quarter" idx="7"/>
          </p:nvPr>
        </p:nvSpPr>
        <p:spPr>
          <a:xfrm>
            <a:off x="8753475" y="6474789"/>
            <a:ext cx="248920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650"/>
              </a:lnSpc>
            </a:pPr>
            <a:r>
              <a:rPr dirty="0"/>
              <a:t>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81000" y="6504801"/>
            <a:ext cx="3581400" cy="27699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ru-RU" sz="1200" dirty="0" smtClean="0">
                <a:solidFill>
                  <a:srgbClr val="FF0066"/>
                </a:solidFill>
              </a:rPr>
              <a:t>©</a:t>
            </a:r>
            <a:r>
              <a:rPr lang="en-US" sz="1200" dirty="0" smtClean="0">
                <a:solidFill>
                  <a:srgbClr val="FF0066"/>
                </a:solidFill>
              </a:rPr>
              <a:t> Reference on </a:t>
            </a:r>
            <a:r>
              <a:rPr lang="en-US" sz="1200" dirty="0" smtClean="0">
                <a:solidFill>
                  <a:srgbClr val="FF0066"/>
                </a:solidFill>
                <a:hlinkClick r:id="rId3"/>
              </a:rPr>
              <a:t>www.coloncancer.lv</a:t>
            </a:r>
            <a:r>
              <a:rPr lang="en-US" sz="1200" dirty="0" smtClean="0">
                <a:solidFill>
                  <a:srgbClr val="FF0066"/>
                </a:solidFill>
              </a:rPr>
              <a:t> is obligatory</a:t>
            </a:r>
            <a:endParaRPr lang="ru-RU" sz="1200" dirty="0">
              <a:solidFill>
                <a:srgbClr val="FF0066"/>
              </a:solidFill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25978" y="0"/>
            <a:ext cx="9144000" cy="4160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algn="ctr">
              <a:lnSpc>
                <a:spcPct val="150000"/>
              </a:lnSpc>
            </a:pPr>
            <a:r>
              <a:rPr lang="en-US" sz="1600" b="1" spc="-20" dirty="0" smtClean="0">
                <a:latin typeface="Arial"/>
                <a:cs typeface="Arial"/>
              </a:rPr>
              <a:t>S.A. </a:t>
            </a:r>
            <a:r>
              <a:rPr lang="en-US" sz="1600" b="1" spc="-20" dirty="0" err="1" smtClean="0">
                <a:latin typeface="Arial"/>
                <a:cs typeface="Arial"/>
              </a:rPr>
              <a:t>Matasov</a:t>
            </a:r>
            <a:r>
              <a:rPr lang="en-US" sz="1600" b="1" spc="-20" dirty="0" smtClean="0">
                <a:latin typeface="Arial"/>
                <a:cs typeface="Arial"/>
              </a:rPr>
              <a:t> </a:t>
            </a:r>
            <a:endParaRPr lang="ru-RU" sz="1600" b="1" spc="-20" dirty="0" smtClean="0">
              <a:latin typeface="Arial"/>
              <a:cs typeface="Arial"/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3886200" y="1407857"/>
            <a:ext cx="4867275" cy="592663"/>
          </a:xfrm>
          <a:prstGeom prst="rect">
            <a:avLst/>
          </a:prstGeom>
        </p:spPr>
        <p:txBody>
          <a:bodyPr wrap="square" lIns="0" rIns="0" anchor="ctr" anchorCtr="0">
            <a:spAutoFit/>
          </a:bodyPr>
          <a:lstStyle/>
          <a:p>
            <a:pPr marR="5080" algn="just">
              <a:lnSpc>
                <a:spcPts val="1300"/>
              </a:lnSpc>
              <a:spcBef>
                <a:spcPts val="1255"/>
              </a:spcBef>
            </a:pPr>
            <a:r>
              <a:rPr lang="en-US" sz="1400" i="1" spc="-5" dirty="0" smtClean="0">
                <a:latin typeface="Arial"/>
                <a:cs typeface="Arial"/>
              </a:rPr>
              <a:t>"</a:t>
            </a:r>
            <a:r>
              <a:rPr lang="en-US" sz="1400" i="1" spc="-5" dirty="0">
                <a:latin typeface="Arial"/>
                <a:cs typeface="Arial"/>
              </a:rPr>
              <a:t>Level of serious complications from colonoscopy screening is 10 times higher than from others widely used cancer screening tests" </a:t>
            </a:r>
            <a:r>
              <a:rPr lang="ru-RU" sz="1400" u="heavy" dirty="0" smtClean="0">
                <a:uFill>
                  <a:solidFill>
                    <a:srgbClr val="CC0099"/>
                  </a:solidFill>
                </a:uFill>
                <a:latin typeface="Arial"/>
                <a:cs typeface="Arial"/>
                <a:hlinkClick r:id="rId4"/>
              </a:rPr>
              <a:t>[</a:t>
            </a:r>
            <a:r>
              <a:rPr lang="ru-RU" sz="1400" u="heavy" dirty="0" smtClean="0">
                <a:solidFill>
                  <a:srgbClr val="FF0000"/>
                </a:solidFill>
                <a:uFill>
                  <a:solidFill>
                    <a:srgbClr val="CC0099"/>
                  </a:solidFill>
                </a:uFill>
                <a:latin typeface="Arial"/>
                <a:cs typeface="Arial"/>
                <a:hlinkClick r:id="rId4"/>
              </a:rPr>
              <a:t>1]</a:t>
            </a:r>
            <a:endParaRPr lang="ru-RU" sz="1400" dirty="0">
              <a:solidFill>
                <a:srgbClr val="FF0000"/>
              </a:solidFill>
              <a:latin typeface="Times New Roman"/>
              <a:cs typeface="Times New Roman"/>
            </a:endParaRPr>
          </a:p>
        </p:txBody>
      </p:sp>
      <p:sp>
        <p:nvSpPr>
          <p:cNvPr id="17" name="Прямоугольник 16"/>
          <p:cNvSpPr/>
          <p:nvPr/>
        </p:nvSpPr>
        <p:spPr>
          <a:xfrm>
            <a:off x="25978" y="895878"/>
            <a:ext cx="9092044" cy="4605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algn="ctr">
              <a:lnSpc>
                <a:spcPct val="150000"/>
              </a:lnSpc>
            </a:pPr>
            <a:r>
              <a:rPr lang="en-US" sz="1600" b="1" spc="-10" dirty="0" smtClean="0">
                <a:latin typeface="Arial"/>
                <a:cs typeface="Arial"/>
              </a:rPr>
              <a:t>Part </a:t>
            </a:r>
            <a:r>
              <a:rPr lang="ru-RU" sz="1600" b="1" spc="35" dirty="0" smtClean="0">
                <a:latin typeface="Arial"/>
                <a:cs typeface="Arial"/>
              </a:rPr>
              <a:t>3</a:t>
            </a:r>
            <a:r>
              <a:rPr lang="ru-RU" sz="1700" dirty="0" smtClean="0"/>
              <a:t>. </a:t>
            </a:r>
            <a:r>
              <a:rPr lang="en-US" b="1" spc="-15" dirty="0" smtClean="0">
                <a:latin typeface="Arial"/>
                <a:cs typeface="Arial"/>
              </a:rPr>
              <a:t>AMANUAL </a:t>
            </a:r>
            <a:r>
              <a:rPr lang="lv-LV" b="1" spc="-15" dirty="0" smtClean="0">
                <a:latin typeface="Arial"/>
                <a:cs typeface="Arial"/>
              </a:rPr>
              <a:t>METHOD OF INTUBATIONAL COLONOSCOPY</a:t>
            </a:r>
            <a:endParaRPr lang="ru-RU" b="1" dirty="0">
              <a:latin typeface="Arial"/>
              <a:cs typeface="Arial"/>
            </a:endParaRPr>
          </a:p>
        </p:txBody>
      </p:sp>
      <p:sp>
        <p:nvSpPr>
          <p:cNvPr id="18" name="Прямоугольник 17"/>
          <p:cNvSpPr/>
          <p:nvPr/>
        </p:nvSpPr>
        <p:spPr>
          <a:xfrm>
            <a:off x="0" y="567160"/>
            <a:ext cx="9129866" cy="3794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algn="ctr">
              <a:lnSpc>
                <a:spcPts val="2500"/>
              </a:lnSpc>
            </a:pPr>
            <a:r>
              <a:rPr lang="en-US" sz="1600" b="1" dirty="0" smtClean="0">
                <a:latin typeface="Arial"/>
                <a:cs typeface="Arial"/>
              </a:rPr>
              <a:t>PROSPECTS OF COLON CANCER SCREENING AND TREATMENT </a:t>
            </a:r>
            <a:endParaRPr lang="ru-RU" sz="1600" b="1" dirty="0" smtClean="0">
              <a:latin typeface="Arial"/>
              <a:cs typeface="Arial"/>
            </a:endParaRPr>
          </a:p>
        </p:txBody>
      </p:sp>
      <p:sp>
        <p:nvSpPr>
          <p:cNvPr id="2" name="TextBox 1">
            <a:hlinkClick r:id="rId5" action="ppaction://hlinksldjump"/>
          </p:cNvPr>
          <p:cNvSpPr txBox="1"/>
          <p:nvPr/>
        </p:nvSpPr>
        <p:spPr>
          <a:xfrm>
            <a:off x="685800" y="3200400"/>
            <a:ext cx="4320000" cy="216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dirty="0"/>
          </a:p>
        </p:txBody>
      </p:sp>
      <p:sp>
        <p:nvSpPr>
          <p:cNvPr id="19" name="TextBox 18">
            <a:hlinkClick r:id="rId6" action="ppaction://hlinksldjump"/>
          </p:cNvPr>
          <p:cNvSpPr txBox="1"/>
          <p:nvPr/>
        </p:nvSpPr>
        <p:spPr>
          <a:xfrm>
            <a:off x="685800" y="3461803"/>
            <a:ext cx="6629400" cy="216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dirty="0"/>
          </a:p>
        </p:txBody>
      </p:sp>
      <p:sp>
        <p:nvSpPr>
          <p:cNvPr id="20" name="TextBox 19">
            <a:hlinkClick r:id="rId7" action="ppaction://hlinksldjump"/>
          </p:cNvPr>
          <p:cNvSpPr txBox="1"/>
          <p:nvPr/>
        </p:nvSpPr>
        <p:spPr>
          <a:xfrm>
            <a:off x="685800" y="3711654"/>
            <a:ext cx="6629400" cy="216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dirty="0"/>
          </a:p>
        </p:txBody>
      </p:sp>
      <p:sp>
        <p:nvSpPr>
          <p:cNvPr id="21" name="TextBox 20">
            <a:hlinkClick r:id="rId8" action="ppaction://hlinksldjump"/>
          </p:cNvPr>
          <p:cNvSpPr txBox="1"/>
          <p:nvPr/>
        </p:nvSpPr>
        <p:spPr>
          <a:xfrm>
            <a:off x="685800" y="3965696"/>
            <a:ext cx="6629400" cy="216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dirty="0"/>
          </a:p>
        </p:txBody>
      </p:sp>
      <p:sp>
        <p:nvSpPr>
          <p:cNvPr id="22" name="TextBox 21">
            <a:hlinkClick r:id="rId9" action="ppaction://hlinksldjump"/>
          </p:cNvPr>
          <p:cNvSpPr txBox="1"/>
          <p:nvPr/>
        </p:nvSpPr>
        <p:spPr>
          <a:xfrm>
            <a:off x="685800" y="4191000"/>
            <a:ext cx="6629400" cy="288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dirty="0"/>
          </a:p>
        </p:txBody>
      </p:sp>
      <p:sp>
        <p:nvSpPr>
          <p:cNvPr id="23" name="TextBox 22">
            <a:hlinkClick r:id="rId10" action="ppaction://hlinksldjump"/>
          </p:cNvPr>
          <p:cNvSpPr txBox="1"/>
          <p:nvPr/>
        </p:nvSpPr>
        <p:spPr>
          <a:xfrm>
            <a:off x="685800" y="4508400"/>
            <a:ext cx="6629400" cy="216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dirty="0"/>
          </a:p>
        </p:txBody>
      </p:sp>
      <p:sp>
        <p:nvSpPr>
          <p:cNvPr id="24" name="TextBox 23">
            <a:hlinkClick r:id="rId11" action="ppaction://hlinksldjump"/>
          </p:cNvPr>
          <p:cNvSpPr txBox="1"/>
          <p:nvPr/>
        </p:nvSpPr>
        <p:spPr>
          <a:xfrm>
            <a:off x="719919" y="4724400"/>
            <a:ext cx="6629400" cy="216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dirty="0"/>
          </a:p>
        </p:txBody>
      </p:sp>
      <p:sp>
        <p:nvSpPr>
          <p:cNvPr id="25" name="TextBox 24">
            <a:hlinkClick r:id="rId12" action="ppaction://hlinksldjump"/>
          </p:cNvPr>
          <p:cNvSpPr txBox="1"/>
          <p:nvPr/>
        </p:nvSpPr>
        <p:spPr>
          <a:xfrm>
            <a:off x="685800" y="5029200"/>
            <a:ext cx="6629400" cy="216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dirty="0"/>
          </a:p>
        </p:txBody>
      </p:sp>
      <p:sp>
        <p:nvSpPr>
          <p:cNvPr id="26" name="TextBox 25">
            <a:hlinkClick r:id="rId13" action="ppaction://hlinksldjump"/>
          </p:cNvPr>
          <p:cNvSpPr txBox="1"/>
          <p:nvPr/>
        </p:nvSpPr>
        <p:spPr>
          <a:xfrm>
            <a:off x="729018" y="5276955"/>
            <a:ext cx="6629400" cy="216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dirty="0"/>
          </a:p>
        </p:txBody>
      </p:sp>
      <p:sp>
        <p:nvSpPr>
          <p:cNvPr id="27" name="TextBox 26">
            <a:hlinkClick r:id="rId14" action="ppaction://hlinksldjump"/>
          </p:cNvPr>
          <p:cNvSpPr txBox="1"/>
          <p:nvPr/>
        </p:nvSpPr>
        <p:spPr>
          <a:xfrm>
            <a:off x="685800" y="5492955"/>
            <a:ext cx="6629400" cy="216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dirty="0"/>
          </a:p>
        </p:txBody>
      </p:sp>
      <p:sp>
        <p:nvSpPr>
          <p:cNvPr id="28" name="TextBox 27">
            <a:hlinkClick r:id="rId15" action="ppaction://hlinksldjump"/>
          </p:cNvPr>
          <p:cNvSpPr txBox="1"/>
          <p:nvPr/>
        </p:nvSpPr>
        <p:spPr>
          <a:xfrm>
            <a:off x="747215" y="5803800"/>
            <a:ext cx="6629400" cy="216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dirty="0"/>
          </a:p>
        </p:txBody>
      </p:sp>
      <p:sp>
        <p:nvSpPr>
          <p:cNvPr id="29" name="TextBox 28">
            <a:hlinkClick r:id="rId16" action="ppaction://hlinksldjump"/>
          </p:cNvPr>
          <p:cNvSpPr txBox="1"/>
          <p:nvPr/>
        </p:nvSpPr>
        <p:spPr>
          <a:xfrm>
            <a:off x="762000" y="6034585"/>
            <a:ext cx="6629400" cy="216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dirty="0"/>
          </a:p>
        </p:txBody>
      </p:sp>
      <p:sp>
        <p:nvSpPr>
          <p:cNvPr id="30" name="TextBox 29">
            <a:hlinkClick r:id="rId17" action="ppaction://hlinksldjump"/>
          </p:cNvPr>
          <p:cNvSpPr txBox="1"/>
          <p:nvPr/>
        </p:nvSpPr>
        <p:spPr>
          <a:xfrm>
            <a:off x="719919" y="6288801"/>
            <a:ext cx="6629400" cy="216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evertion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78280" y="1906587"/>
            <a:ext cx="6249924" cy="4494213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1449324" y="1901825"/>
            <a:ext cx="6278880" cy="4524375"/>
          </a:xfrm>
          <a:custGeom>
            <a:avLst/>
            <a:gdLst/>
            <a:ahLst/>
            <a:cxnLst/>
            <a:rect l="l" t="t" r="r" b="b"/>
            <a:pathLst>
              <a:path w="6278880" h="4524375">
                <a:moveTo>
                  <a:pt x="0" y="4524375"/>
                </a:moveTo>
                <a:lnTo>
                  <a:pt x="6278626" y="4524375"/>
                </a:lnTo>
                <a:lnTo>
                  <a:pt x="6278626" y="0"/>
                </a:lnTo>
                <a:lnTo>
                  <a:pt x="0" y="0"/>
                </a:lnTo>
                <a:lnTo>
                  <a:pt x="0" y="4524375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6402451" y="1905063"/>
            <a:ext cx="1308100" cy="805180"/>
          </a:xfrm>
          <a:custGeom>
            <a:avLst/>
            <a:gdLst/>
            <a:ahLst/>
            <a:cxnLst/>
            <a:rect l="l" t="t" r="r" b="b"/>
            <a:pathLst>
              <a:path w="1308100" h="805180">
                <a:moveTo>
                  <a:pt x="0" y="804862"/>
                </a:moveTo>
                <a:lnTo>
                  <a:pt x="1308100" y="804862"/>
                </a:lnTo>
                <a:lnTo>
                  <a:pt x="1308100" y="0"/>
                </a:lnTo>
                <a:lnTo>
                  <a:pt x="0" y="0"/>
                </a:lnTo>
                <a:lnTo>
                  <a:pt x="0" y="804862"/>
                </a:lnTo>
                <a:close/>
              </a:path>
            </a:pathLst>
          </a:custGeom>
          <a:ln w="952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 txBox="1"/>
          <p:nvPr/>
        </p:nvSpPr>
        <p:spPr>
          <a:xfrm>
            <a:off x="455777" y="856673"/>
            <a:ext cx="8248015" cy="884858"/>
          </a:xfrm>
          <a:prstGeom prst="rect">
            <a:avLst/>
          </a:prstGeom>
        </p:spPr>
        <p:txBody>
          <a:bodyPr vert="horz" wrap="square" lIns="0" tIns="8128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40"/>
              </a:spcBef>
            </a:pPr>
            <a:r>
              <a:rPr lang="en-US" sz="1600" b="1" spc="-5" dirty="0" smtClean="0">
                <a:latin typeface="Arial"/>
                <a:cs typeface="Arial"/>
              </a:rPr>
              <a:t>10</a:t>
            </a:r>
            <a:r>
              <a:rPr sz="1600" b="1" spc="-5" dirty="0" smtClean="0">
                <a:latin typeface="Arial"/>
                <a:cs typeface="Arial"/>
              </a:rPr>
              <a:t>. </a:t>
            </a:r>
            <a:r>
              <a:rPr lang="en-US" sz="1600" b="1" spc="-15" dirty="0">
                <a:latin typeface="Arial"/>
                <a:cs typeface="Arial"/>
              </a:rPr>
              <a:t>Illustration of the generation of pneumatic </a:t>
            </a:r>
            <a:r>
              <a:rPr lang="en-US" sz="1600" b="1" spc="-15" dirty="0" smtClean="0">
                <a:latin typeface="Arial"/>
                <a:cs typeface="Arial"/>
              </a:rPr>
              <a:t>force</a:t>
            </a:r>
            <a:endParaRPr sz="1600" dirty="0">
              <a:latin typeface="Arial"/>
              <a:cs typeface="Arial"/>
            </a:endParaRPr>
          </a:p>
          <a:p>
            <a:pPr marL="12700" marR="5080" algn="just">
              <a:lnSpc>
                <a:spcPct val="100000"/>
              </a:lnSpc>
              <a:spcBef>
                <a:spcPts val="535"/>
              </a:spcBef>
            </a:pPr>
            <a:r>
              <a:rPr lang="en-US" sz="1600" spc="-5" dirty="0" smtClean="0">
                <a:latin typeface="Arial"/>
                <a:cs typeface="Arial"/>
              </a:rPr>
              <a:t>The </a:t>
            </a:r>
            <a:r>
              <a:rPr lang="en-US" sz="1600" spc="-5" dirty="0">
                <a:latin typeface="Arial"/>
                <a:cs typeface="Arial"/>
              </a:rPr>
              <a:t>rolling of an </a:t>
            </a:r>
            <a:r>
              <a:rPr lang="en-US" sz="1600" spc="-5" dirty="0" err="1" smtClean="0">
                <a:latin typeface="Arial"/>
                <a:cs typeface="Arial"/>
              </a:rPr>
              <a:t>everted</a:t>
            </a:r>
            <a:r>
              <a:rPr lang="en-US" sz="1600" spc="-5" dirty="0" smtClean="0">
                <a:latin typeface="Arial"/>
                <a:cs typeface="Arial"/>
              </a:rPr>
              <a:t> </a:t>
            </a:r>
            <a:r>
              <a:rPr lang="en-US" sz="1600" spc="-5" dirty="0" err="1" smtClean="0">
                <a:latin typeface="Arial"/>
                <a:cs typeface="Arial"/>
              </a:rPr>
              <a:t>invaginator</a:t>
            </a:r>
            <a:r>
              <a:rPr lang="en-US" sz="1600" spc="-5" dirty="0" smtClean="0">
                <a:latin typeface="Arial"/>
                <a:cs typeface="Arial"/>
              </a:rPr>
              <a:t> </a:t>
            </a:r>
            <a:r>
              <a:rPr lang="en-US" sz="1600" spc="-5" dirty="0">
                <a:latin typeface="Arial"/>
                <a:cs typeface="Arial"/>
              </a:rPr>
              <a:t>on </a:t>
            </a:r>
            <a:r>
              <a:rPr lang="en-US" sz="1600" spc="-5" dirty="0" smtClean="0">
                <a:latin typeface="Arial"/>
                <a:cs typeface="Arial"/>
              </a:rPr>
              <a:t>the colon  </a:t>
            </a:r>
            <a:r>
              <a:rPr lang="en-US" sz="1600" spc="-5" dirty="0">
                <a:latin typeface="Arial"/>
                <a:cs typeface="Arial"/>
              </a:rPr>
              <a:t>mucosa </a:t>
            </a:r>
            <a:r>
              <a:rPr lang="en-US" sz="1600" spc="-5" dirty="0" smtClean="0">
                <a:latin typeface="Arial"/>
                <a:cs typeface="Arial"/>
              </a:rPr>
              <a:t>provides </a:t>
            </a:r>
            <a:r>
              <a:rPr lang="en-US" sz="1600" spc="-5" dirty="0" err="1">
                <a:latin typeface="Arial"/>
                <a:cs typeface="Arial"/>
              </a:rPr>
              <a:t>atraumaticity</a:t>
            </a:r>
            <a:r>
              <a:rPr lang="en-US" sz="1600" spc="-5" dirty="0">
                <a:latin typeface="Arial"/>
                <a:cs typeface="Arial"/>
              </a:rPr>
              <a:t> of </a:t>
            </a:r>
            <a:r>
              <a:rPr lang="en-US" sz="1600" spc="-5" dirty="0" err="1">
                <a:latin typeface="Arial"/>
                <a:cs typeface="Arial"/>
              </a:rPr>
              <a:t>pneumo</a:t>
            </a:r>
            <a:r>
              <a:rPr lang="en-US" sz="1600" spc="-5" dirty="0">
                <a:latin typeface="Arial"/>
                <a:cs typeface="Arial"/>
              </a:rPr>
              <a:t>-manual intubation</a:t>
            </a:r>
            <a:r>
              <a:rPr lang="en-US" sz="1600" spc="-5" dirty="0" smtClean="0">
                <a:latin typeface="Arial"/>
                <a:cs typeface="Arial"/>
              </a:rPr>
              <a:t>.</a:t>
            </a:r>
            <a:endParaRPr sz="1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8161282" y="168116"/>
            <a:ext cx="753110" cy="224154"/>
          </a:xfrm>
          <a:custGeom>
            <a:avLst/>
            <a:gdLst/>
            <a:ahLst/>
            <a:cxnLst/>
            <a:rect l="l" t="t" r="r" b="b"/>
            <a:pathLst>
              <a:path w="753109" h="224154">
                <a:moveTo>
                  <a:pt x="0" y="223773"/>
                </a:moveTo>
                <a:lnTo>
                  <a:pt x="752557" y="223773"/>
                </a:lnTo>
                <a:lnTo>
                  <a:pt x="752557" y="0"/>
                </a:lnTo>
                <a:lnTo>
                  <a:pt x="0" y="0"/>
                </a:lnTo>
                <a:lnTo>
                  <a:pt x="0" y="223773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" name="object 7"/>
          <p:cNvSpPr/>
          <p:nvPr/>
        </p:nvSpPr>
        <p:spPr>
          <a:xfrm>
            <a:off x="8161282" y="168116"/>
            <a:ext cx="753110" cy="224154"/>
          </a:xfrm>
          <a:custGeom>
            <a:avLst/>
            <a:gdLst/>
            <a:ahLst/>
            <a:cxnLst/>
            <a:rect l="l" t="t" r="r" b="b"/>
            <a:pathLst>
              <a:path w="753109" h="224154">
                <a:moveTo>
                  <a:pt x="0" y="223773"/>
                </a:moveTo>
                <a:lnTo>
                  <a:pt x="752557" y="223773"/>
                </a:lnTo>
                <a:lnTo>
                  <a:pt x="752557" y="0"/>
                </a:lnTo>
                <a:lnTo>
                  <a:pt x="0" y="0"/>
                </a:lnTo>
                <a:lnTo>
                  <a:pt x="0" y="223773"/>
                </a:lnTo>
                <a:close/>
              </a:path>
            </a:pathLst>
          </a:custGeom>
          <a:ln w="1880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8"/>
          <p:cNvSpPr txBox="1"/>
          <p:nvPr/>
        </p:nvSpPr>
        <p:spPr>
          <a:xfrm>
            <a:off x="8232542" y="167478"/>
            <a:ext cx="633730" cy="2197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250" b="1" spc="-35" dirty="0">
                <a:latin typeface="Arial"/>
                <a:cs typeface="Arial"/>
              </a:rPr>
              <a:t>Fo</a:t>
            </a:r>
            <a:r>
              <a:rPr sz="1250" b="1" spc="-30" dirty="0">
                <a:latin typeface="Arial"/>
                <a:cs typeface="Arial"/>
              </a:rPr>
              <a:t>rw</a:t>
            </a:r>
            <a:r>
              <a:rPr sz="1250" b="1" spc="-40" dirty="0">
                <a:latin typeface="Arial"/>
                <a:cs typeface="Arial"/>
              </a:rPr>
              <a:t>a</a:t>
            </a:r>
            <a:r>
              <a:rPr sz="1250" b="1" spc="-30" dirty="0">
                <a:latin typeface="Arial"/>
                <a:cs typeface="Arial"/>
              </a:rPr>
              <a:t>r</a:t>
            </a:r>
            <a:r>
              <a:rPr sz="1250" b="1" spc="20" dirty="0">
                <a:latin typeface="Arial"/>
                <a:cs typeface="Arial"/>
              </a:rPr>
              <a:t>d</a:t>
            </a:r>
            <a:endParaRPr sz="1250" dirty="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8161282" y="472916"/>
            <a:ext cx="753110" cy="224154"/>
          </a:xfrm>
          <a:custGeom>
            <a:avLst/>
            <a:gdLst/>
            <a:ahLst/>
            <a:cxnLst/>
            <a:rect l="l" t="t" r="r" b="b"/>
            <a:pathLst>
              <a:path w="753109" h="224154">
                <a:moveTo>
                  <a:pt x="0" y="223773"/>
                </a:moveTo>
                <a:lnTo>
                  <a:pt x="752557" y="223773"/>
                </a:lnTo>
                <a:lnTo>
                  <a:pt x="752557" y="0"/>
                </a:lnTo>
                <a:lnTo>
                  <a:pt x="0" y="0"/>
                </a:lnTo>
                <a:lnTo>
                  <a:pt x="0" y="223773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0" name="object 10"/>
          <p:cNvSpPr/>
          <p:nvPr/>
        </p:nvSpPr>
        <p:spPr>
          <a:xfrm>
            <a:off x="8161282" y="472916"/>
            <a:ext cx="753110" cy="224154"/>
          </a:xfrm>
          <a:custGeom>
            <a:avLst/>
            <a:gdLst/>
            <a:ahLst/>
            <a:cxnLst/>
            <a:rect l="l" t="t" r="r" b="b"/>
            <a:pathLst>
              <a:path w="753109" h="224154">
                <a:moveTo>
                  <a:pt x="0" y="223773"/>
                </a:moveTo>
                <a:lnTo>
                  <a:pt x="752557" y="223773"/>
                </a:lnTo>
                <a:lnTo>
                  <a:pt x="752557" y="0"/>
                </a:lnTo>
                <a:lnTo>
                  <a:pt x="0" y="0"/>
                </a:lnTo>
                <a:lnTo>
                  <a:pt x="0" y="223773"/>
                </a:lnTo>
                <a:close/>
              </a:path>
            </a:pathLst>
          </a:custGeom>
          <a:ln w="1880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1" name="object 11"/>
          <p:cNvSpPr txBox="1"/>
          <p:nvPr/>
        </p:nvSpPr>
        <p:spPr>
          <a:xfrm>
            <a:off x="8356172" y="472278"/>
            <a:ext cx="394335" cy="2197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250" b="1" spc="-45" dirty="0">
                <a:latin typeface="Arial"/>
                <a:cs typeface="Arial"/>
              </a:rPr>
              <a:t>B</a:t>
            </a:r>
            <a:r>
              <a:rPr sz="1250" b="1" spc="-40" dirty="0">
                <a:latin typeface="Arial"/>
                <a:cs typeface="Arial"/>
              </a:rPr>
              <a:t>ac</a:t>
            </a:r>
            <a:r>
              <a:rPr sz="1250" b="1" spc="20" dirty="0">
                <a:latin typeface="Arial"/>
                <a:cs typeface="Arial"/>
              </a:rPr>
              <a:t>k</a:t>
            </a:r>
            <a:endParaRPr sz="1250" dirty="0">
              <a:latin typeface="Arial"/>
              <a:cs typeface="Arial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xfrm>
            <a:off x="8753475" y="6474789"/>
            <a:ext cx="248920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650"/>
              </a:lnSpc>
            </a:pPr>
            <a:r>
              <a:rPr lang="en-US" dirty="0" smtClean="0"/>
              <a:t>10</a:t>
            </a:r>
            <a:endParaRPr dirty="0"/>
          </a:p>
        </p:txBody>
      </p:sp>
      <p:sp>
        <p:nvSpPr>
          <p:cNvPr id="15" name="TextBox 14"/>
          <p:cNvSpPr txBox="1"/>
          <p:nvPr/>
        </p:nvSpPr>
        <p:spPr>
          <a:xfrm>
            <a:off x="381000" y="6504801"/>
            <a:ext cx="3581400" cy="27699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ru-RU" sz="1200" dirty="0" smtClean="0">
                <a:solidFill>
                  <a:srgbClr val="FF0066"/>
                </a:solidFill>
              </a:rPr>
              <a:t>©</a:t>
            </a:r>
            <a:r>
              <a:rPr lang="en-US" sz="1200" dirty="0" smtClean="0">
                <a:solidFill>
                  <a:srgbClr val="FF0066"/>
                </a:solidFill>
              </a:rPr>
              <a:t> Reference on </a:t>
            </a:r>
            <a:r>
              <a:rPr lang="en-US" sz="1200" dirty="0" smtClean="0">
                <a:solidFill>
                  <a:srgbClr val="FF0066"/>
                </a:solidFill>
                <a:hlinkClick r:id="rId5"/>
              </a:rPr>
              <a:t>www.coloncancer.lv</a:t>
            </a:r>
            <a:r>
              <a:rPr lang="en-US" sz="1200" dirty="0" smtClean="0">
                <a:solidFill>
                  <a:srgbClr val="FF0066"/>
                </a:solidFill>
              </a:rPr>
              <a:t> is obligatory</a:t>
            </a:r>
            <a:endParaRPr lang="ru-RU" sz="1200" dirty="0">
              <a:solidFill>
                <a:srgbClr val="FF0066"/>
              </a:solidFill>
            </a:endParaRPr>
          </a:p>
        </p:txBody>
      </p:sp>
      <p:sp>
        <p:nvSpPr>
          <p:cNvPr id="16" name="object 5"/>
          <p:cNvSpPr txBox="1"/>
          <p:nvPr/>
        </p:nvSpPr>
        <p:spPr>
          <a:xfrm>
            <a:off x="487362" y="188912"/>
            <a:ext cx="7533005" cy="601447"/>
          </a:xfrm>
          <a:prstGeom prst="rect">
            <a:avLst/>
          </a:prstGeom>
          <a:solidFill>
            <a:srgbClr val="5CD430"/>
          </a:solidFill>
        </p:spPr>
        <p:txBody>
          <a:bodyPr vert="horz" wrap="square" lIns="0" tIns="39370" rIns="0" bIns="0" rtlCol="0">
            <a:spAutoFit/>
          </a:bodyPr>
          <a:lstStyle/>
          <a:p>
            <a:pPr marL="788035" algn="ctr">
              <a:lnSpc>
                <a:spcPct val="100000"/>
              </a:lnSpc>
              <a:spcBef>
                <a:spcPts val="310"/>
              </a:spcBef>
            </a:pPr>
            <a:r>
              <a:rPr sz="1600" b="1" i="1" spc="-5" dirty="0" smtClean="0">
                <a:latin typeface="Arial"/>
                <a:cs typeface="Arial"/>
              </a:rPr>
              <a:t>Prospects </a:t>
            </a:r>
            <a:r>
              <a:rPr sz="1600" b="1" i="1" dirty="0" smtClean="0">
                <a:latin typeface="Arial"/>
                <a:cs typeface="Arial"/>
              </a:rPr>
              <a:t>of </a:t>
            </a:r>
            <a:r>
              <a:rPr lang="en-US" sz="1600" b="1" i="1" spc="-5" dirty="0" smtClean="0">
                <a:latin typeface="Arial"/>
                <a:cs typeface="Arial"/>
              </a:rPr>
              <a:t>colon cancer </a:t>
            </a:r>
            <a:r>
              <a:rPr lang="lv-LV" sz="1600" b="1" i="1" spc="-5" dirty="0" smtClean="0">
                <a:latin typeface="Arial"/>
                <a:cs typeface="Arial"/>
              </a:rPr>
              <a:t>screening and treatment </a:t>
            </a:r>
            <a:endParaRPr lang="en-US" sz="1600" b="1" i="1" spc="-5" dirty="0" smtClean="0">
              <a:latin typeface="Arial"/>
              <a:cs typeface="Arial"/>
            </a:endParaRPr>
          </a:p>
          <a:p>
            <a:pPr marL="788035" algn="ctr">
              <a:lnSpc>
                <a:spcPct val="100000"/>
              </a:lnSpc>
              <a:spcBef>
                <a:spcPts val="310"/>
              </a:spcBef>
            </a:pPr>
            <a:r>
              <a:rPr b="1" i="1" dirty="0" smtClean="0">
                <a:latin typeface="Arial"/>
                <a:cs typeface="Arial"/>
              </a:rPr>
              <a:t>Part </a:t>
            </a:r>
            <a:r>
              <a:rPr b="1" i="1" dirty="0">
                <a:latin typeface="Arial"/>
                <a:cs typeface="Arial"/>
              </a:rPr>
              <a:t>3. </a:t>
            </a:r>
            <a:r>
              <a:rPr b="1" i="1" spc="-5" dirty="0">
                <a:latin typeface="Arial"/>
                <a:cs typeface="Arial"/>
              </a:rPr>
              <a:t>Amanual method of intubational</a:t>
            </a:r>
            <a:r>
              <a:rPr b="1" i="1" spc="-150" dirty="0">
                <a:latin typeface="Arial"/>
                <a:cs typeface="Arial"/>
              </a:rPr>
              <a:t> </a:t>
            </a:r>
            <a:r>
              <a:rPr b="1" i="1" spc="-5" dirty="0">
                <a:latin typeface="Arial"/>
                <a:cs typeface="Arial"/>
              </a:rPr>
              <a:t>colonoscopy</a:t>
            </a:r>
            <a:endParaRPr dirty="0">
              <a:latin typeface="Arial"/>
              <a:cs typeface="Arial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6402451" y="1927805"/>
            <a:ext cx="1325753" cy="8104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405"/>
              </a:lnSpc>
            </a:pPr>
            <a:r>
              <a:rPr lang="en-US" b="1" spc="-10" dirty="0" smtClean="0">
                <a:solidFill>
                  <a:srgbClr val="FFFFFF"/>
                </a:solidFill>
                <a:latin typeface="Arial"/>
                <a:cs typeface="Arial"/>
              </a:rPr>
              <a:t>To view the video click on this photo</a:t>
            </a:r>
            <a:endParaRPr lang="ru-RU" dirty="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954776" y="2414651"/>
            <a:ext cx="2811399" cy="34844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5949950" y="2409888"/>
            <a:ext cx="2821305" cy="3494404"/>
          </a:xfrm>
          <a:custGeom>
            <a:avLst/>
            <a:gdLst/>
            <a:ahLst/>
            <a:cxnLst/>
            <a:rect l="l" t="t" r="r" b="b"/>
            <a:pathLst>
              <a:path w="2821304" h="3494404">
                <a:moveTo>
                  <a:pt x="0" y="3494024"/>
                </a:moveTo>
                <a:lnTo>
                  <a:pt x="2820924" y="3494024"/>
                </a:lnTo>
                <a:lnTo>
                  <a:pt x="2820924" y="0"/>
                </a:lnTo>
                <a:lnTo>
                  <a:pt x="0" y="0"/>
                </a:lnTo>
                <a:lnTo>
                  <a:pt x="0" y="3494024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420687" y="2425700"/>
            <a:ext cx="2609850" cy="34671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/>
          <p:nvPr/>
        </p:nvSpPr>
        <p:spPr>
          <a:xfrm>
            <a:off x="415925" y="2420937"/>
            <a:ext cx="2619375" cy="3476625"/>
          </a:xfrm>
          <a:custGeom>
            <a:avLst/>
            <a:gdLst/>
            <a:ahLst/>
            <a:cxnLst/>
            <a:rect l="l" t="t" r="r" b="b"/>
            <a:pathLst>
              <a:path w="2619375" h="3476625">
                <a:moveTo>
                  <a:pt x="0" y="3476625"/>
                </a:moveTo>
                <a:lnTo>
                  <a:pt x="2619375" y="3476625"/>
                </a:lnTo>
                <a:lnTo>
                  <a:pt x="2619375" y="0"/>
                </a:lnTo>
                <a:lnTo>
                  <a:pt x="0" y="0"/>
                </a:lnTo>
                <a:lnTo>
                  <a:pt x="0" y="3476625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object 6"/>
          <p:cNvSpPr/>
          <p:nvPr/>
        </p:nvSpPr>
        <p:spPr>
          <a:xfrm>
            <a:off x="3121025" y="2424176"/>
            <a:ext cx="2740025" cy="3471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" name="object 7"/>
          <p:cNvSpPr/>
          <p:nvPr/>
        </p:nvSpPr>
        <p:spPr>
          <a:xfrm>
            <a:off x="3116198" y="2419413"/>
            <a:ext cx="2749550" cy="3481704"/>
          </a:xfrm>
          <a:custGeom>
            <a:avLst/>
            <a:gdLst/>
            <a:ahLst/>
            <a:cxnLst/>
            <a:rect l="l" t="t" r="r" b="b"/>
            <a:pathLst>
              <a:path w="2749550" h="3481704">
                <a:moveTo>
                  <a:pt x="0" y="3481324"/>
                </a:moveTo>
                <a:lnTo>
                  <a:pt x="2749550" y="3481324"/>
                </a:lnTo>
                <a:lnTo>
                  <a:pt x="2749550" y="0"/>
                </a:lnTo>
                <a:lnTo>
                  <a:pt x="0" y="0"/>
                </a:lnTo>
                <a:lnTo>
                  <a:pt x="0" y="3481324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8"/>
          <p:cNvSpPr txBox="1"/>
          <p:nvPr/>
        </p:nvSpPr>
        <p:spPr>
          <a:xfrm>
            <a:off x="382015" y="5959246"/>
            <a:ext cx="8402320" cy="581660"/>
          </a:xfrm>
          <a:prstGeom prst="rect">
            <a:avLst/>
          </a:prstGeom>
        </p:spPr>
        <p:txBody>
          <a:bodyPr vert="horz" wrap="square" lIns="0" tIns="55880" rIns="0" bIns="0" rtlCol="0">
            <a:spAutoFit/>
          </a:bodyPr>
          <a:lstStyle/>
          <a:p>
            <a:pPr marL="12700" marR="5080" algn="just">
              <a:lnSpc>
                <a:spcPct val="80000"/>
              </a:lnSpc>
              <a:spcBef>
                <a:spcPts val="440"/>
              </a:spcBef>
            </a:pPr>
            <a:r>
              <a:rPr sz="1400" spc="-5" dirty="0">
                <a:latin typeface="Arial"/>
                <a:cs typeface="Arial"/>
              </a:rPr>
              <a:t>Roentgenogramms, fixing the first testing of two-forced intubation system. </a:t>
            </a:r>
            <a:r>
              <a:rPr sz="1400" dirty="0">
                <a:latin typeface="Arial"/>
                <a:cs typeface="Arial"/>
              </a:rPr>
              <a:t>On </a:t>
            </a:r>
            <a:r>
              <a:rPr sz="1400" spc="-5" dirty="0">
                <a:latin typeface="Arial"/>
                <a:cs typeface="Arial"/>
              </a:rPr>
              <a:t>the left </a:t>
            </a:r>
            <a:r>
              <a:rPr sz="1400" dirty="0">
                <a:latin typeface="Arial"/>
                <a:cs typeface="Arial"/>
              </a:rPr>
              <a:t>– </a:t>
            </a:r>
            <a:r>
              <a:rPr sz="1400" spc="-5" dirty="0">
                <a:latin typeface="Arial"/>
                <a:cs typeface="Arial"/>
              </a:rPr>
              <a:t>the </a:t>
            </a:r>
            <a:r>
              <a:rPr sz="1400" spc="-5" dirty="0" smtClean="0">
                <a:latin typeface="Arial"/>
                <a:cs typeface="Arial"/>
              </a:rPr>
              <a:t>complete</a:t>
            </a:r>
            <a:r>
              <a:rPr lang="ru-RU" sz="1400" spc="-5" dirty="0" smtClean="0">
                <a:latin typeface="Arial"/>
                <a:cs typeface="Arial"/>
              </a:rPr>
              <a:t> </a:t>
            </a:r>
            <a:r>
              <a:rPr sz="1400" spc="-5" dirty="0" smtClean="0">
                <a:latin typeface="Arial"/>
                <a:cs typeface="Arial"/>
              </a:rPr>
              <a:t>intubation </a:t>
            </a:r>
            <a:r>
              <a:rPr sz="1400" spc="-5" dirty="0">
                <a:latin typeface="Arial"/>
                <a:cs typeface="Arial"/>
              </a:rPr>
              <a:t>of </a:t>
            </a:r>
            <a:r>
              <a:rPr lang="en-US" sz="1400" spc="-5" dirty="0" smtClean="0">
                <a:latin typeface="Arial"/>
                <a:cs typeface="Arial"/>
              </a:rPr>
              <a:t>l</a:t>
            </a:r>
            <a:r>
              <a:rPr sz="1400" spc="-10" dirty="0" smtClean="0">
                <a:latin typeface="Arial"/>
                <a:cs typeface="Arial"/>
              </a:rPr>
              <a:t>arge </a:t>
            </a:r>
            <a:r>
              <a:rPr sz="1400" spc="-5" dirty="0">
                <a:latin typeface="Arial"/>
                <a:cs typeface="Arial"/>
              </a:rPr>
              <a:t>intestine, </a:t>
            </a:r>
            <a:r>
              <a:rPr sz="1400" dirty="0">
                <a:latin typeface="Arial"/>
                <a:cs typeface="Arial"/>
              </a:rPr>
              <a:t>in </a:t>
            </a:r>
            <a:r>
              <a:rPr sz="1400" spc="-5" dirty="0">
                <a:latin typeface="Arial"/>
                <a:cs typeface="Arial"/>
              </a:rPr>
              <a:t>the center and </a:t>
            </a:r>
            <a:r>
              <a:rPr sz="1400" spc="-10" dirty="0">
                <a:latin typeface="Arial"/>
                <a:cs typeface="Arial"/>
              </a:rPr>
              <a:t>on </a:t>
            </a:r>
            <a:r>
              <a:rPr sz="1400" spc="-5" dirty="0">
                <a:latin typeface="Arial"/>
                <a:cs typeface="Arial"/>
              </a:rPr>
              <a:t>the left </a:t>
            </a:r>
            <a:r>
              <a:rPr sz="1400" dirty="0">
                <a:latin typeface="Arial"/>
                <a:cs typeface="Arial"/>
              </a:rPr>
              <a:t>– the </a:t>
            </a:r>
            <a:r>
              <a:rPr sz="1400" spc="-5" dirty="0">
                <a:latin typeface="Arial"/>
                <a:cs typeface="Arial"/>
              </a:rPr>
              <a:t>same plus selective contrasting of </a:t>
            </a:r>
            <a:r>
              <a:rPr sz="1400" spc="-5" dirty="0" smtClean="0">
                <a:latin typeface="Arial"/>
                <a:cs typeface="Arial"/>
              </a:rPr>
              <a:t>caecum</a:t>
            </a:r>
            <a:r>
              <a:rPr lang="ru-RU" sz="1400" spc="-5" dirty="0" smtClean="0">
                <a:latin typeface="Arial"/>
                <a:cs typeface="Arial"/>
              </a:rPr>
              <a:t> </a:t>
            </a:r>
            <a:r>
              <a:rPr sz="1400" spc="-5" dirty="0" smtClean="0">
                <a:latin typeface="Arial"/>
                <a:cs typeface="Arial"/>
              </a:rPr>
              <a:t>and </a:t>
            </a:r>
            <a:r>
              <a:rPr sz="1400" dirty="0">
                <a:latin typeface="Arial"/>
                <a:cs typeface="Arial"/>
              </a:rPr>
              <a:t>ascending</a:t>
            </a:r>
            <a:r>
              <a:rPr sz="1400" spc="-6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colon</a:t>
            </a:r>
            <a:r>
              <a:rPr sz="1400" dirty="0" smtClean="0">
                <a:latin typeface="Arial"/>
                <a:cs typeface="Arial"/>
              </a:rPr>
              <a:t>.</a:t>
            </a:r>
            <a:r>
              <a:rPr lang="en-US" sz="1400" dirty="0" smtClean="0">
                <a:latin typeface="Arial"/>
                <a:cs typeface="Arial"/>
              </a:rPr>
              <a:t> Tester – Y.M.A., test subject – S.A.M.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78968" y="860958"/>
            <a:ext cx="8383270" cy="1377300"/>
          </a:xfrm>
          <a:prstGeom prst="rect">
            <a:avLst/>
          </a:prstGeom>
        </p:spPr>
        <p:txBody>
          <a:bodyPr vert="horz" wrap="square" lIns="0" tIns="81280" rIns="0" bIns="0" rtlCol="0">
            <a:spAutoFit/>
          </a:bodyPr>
          <a:lstStyle/>
          <a:p>
            <a:pPr marL="140970" algn="ctr">
              <a:lnSpc>
                <a:spcPct val="100000"/>
              </a:lnSpc>
              <a:spcBef>
                <a:spcPts val="640"/>
              </a:spcBef>
            </a:pPr>
            <a:r>
              <a:rPr lang="ru-RU" sz="1600" b="1" spc="-5" dirty="0" smtClean="0">
                <a:latin typeface="Arial"/>
                <a:cs typeface="Arial"/>
              </a:rPr>
              <a:t>11</a:t>
            </a:r>
            <a:r>
              <a:rPr sz="1600" b="1" spc="-5" dirty="0" smtClean="0">
                <a:latin typeface="Arial"/>
                <a:cs typeface="Arial"/>
              </a:rPr>
              <a:t>. </a:t>
            </a:r>
            <a:r>
              <a:rPr lang="en-US" sz="1600" b="1" spc="-15" dirty="0" err="1" smtClean="0">
                <a:latin typeface="Arial"/>
                <a:cs typeface="Arial"/>
              </a:rPr>
              <a:t>Testings</a:t>
            </a:r>
            <a:r>
              <a:rPr lang="en-US" sz="1600" b="1" spc="-15" dirty="0" smtClean="0">
                <a:latin typeface="Arial"/>
                <a:cs typeface="Arial"/>
              </a:rPr>
              <a:t> </a:t>
            </a:r>
            <a:r>
              <a:rPr lang="en-US" sz="1600" b="1" spc="-15" dirty="0">
                <a:latin typeface="Arial"/>
                <a:cs typeface="Arial"/>
              </a:rPr>
              <a:t>of the "Pull-&amp;-Push" system</a:t>
            </a:r>
            <a:endParaRPr sz="1600" dirty="0">
              <a:latin typeface="Arial"/>
              <a:cs typeface="Arial"/>
            </a:endParaRPr>
          </a:p>
          <a:p>
            <a:pPr marL="12700" marR="5080" algn="just">
              <a:lnSpc>
                <a:spcPct val="100000"/>
              </a:lnSpc>
              <a:spcBef>
                <a:spcPts val="545"/>
              </a:spcBef>
            </a:pPr>
            <a:r>
              <a:rPr sz="1600" spc="-30" dirty="0" err="1">
                <a:latin typeface="Arial"/>
                <a:cs typeface="Arial"/>
              </a:rPr>
              <a:t>Testings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lang="en-US" sz="1600" spc="-5" dirty="0" smtClean="0">
                <a:latin typeface="Arial"/>
                <a:cs typeface="Arial"/>
              </a:rPr>
              <a:t>results </a:t>
            </a:r>
            <a:r>
              <a:rPr sz="1600" dirty="0" smtClean="0">
                <a:latin typeface="Arial"/>
                <a:cs typeface="Arial"/>
              </a:rPr>
              <a:t>have </a:t>
            </a:r>
            <a:r>
              <a:rPr lang="en-US" sz="1600" dirty="0" smtClean="0">
                <a:latin typeface="Arial"/>
                <a:cs typeface="Arial"/>
              </a:rPr>
              <a:t>clearly </a:t>
            </a:r>
            <a:r>
              <a:rPr lang="en-US" sz="1600" spc="-5" dirty="0" smtClean="0">
                <a:latin typeface="Arial"/>
                <a:cs typeface="Arial"/>
              </a:rPr>
              <a:t>proved</a:t>
            </a:r>
            <a:r>
              <a:rPr sz="1600" spc="-5" dirty="0" smtClean="0">
                <a:latin typeface="Arial"/>
                <a:cs typeface="Arial"/>
              </a:rPr>
              <a:t>: </a:t>
            </a:r>
            <a:r>
              <a:rPr sz="1600" spc="-5" dirty="0">
                <a:latin typeface="Arial"/>
                <a:cs typeface="Arial"/>
              </a:rPr>
              <a:t>1) ergonomics of intubation </a:t>
            </a:r>
            <a:r>
              <a:rPr sz="1600" spc="-5" dirty="0" smtClean="0">
                <a:latin typeface="Arial"/>
                <a:cs typeface="Arial"/>
              </a:rPr>
              <a:t>–</a:t>
            </a:r>
            <a:r>
              <a:rPr lang="ru-RU" sz="1600" spc="-5" dirty="0" smtClean="0">
                <a:latin typeface="Arial"/>
                <a:cs typeface="Arial"/>
              </a:rPr>
              <a:t> </a:t>
            </a:r>
            <a:r>
              <a:rPr sz="1600" dirty="0" smtClean="0">
                <a:latin typeface="Arial"/>
                <a:cs typeface="Arial"/>
              </a:rPr>
              <a:t>it </a:t>
            </a:r>
            <a:r>
              <a:rPr sz="1600" spc="-10" dirty="0">
                <a:latin typeface="Arial"/>
                <a:cs typeface="Arial"/>
              </a:rPr>
              <a:t>was </a:t>
            </a:r>
            <a:r>
              <a:rPr sz="1600" spc="-5" dirty="0">
                <a:latin typeface="Arial"/>
                <a:cs typeface="Arial"/>
              </a:rPr>
              <a:t>realised by </a:t>
            </a:r>
            <a:r>
              <a:rPr lang="en-US" sz="1600" spc="-5" dirty="0" smtClean="0">
                <a:latin typeface="Arial"/>
                <a:cs typeface="Arial"/>
              </a:rPr>
              <a:t>engineer</a:t>
            </a:r>
            <a:r>
              <a:rPr sz="1600" spc="-5" dirty="0" smtClean="0">
                <a:latin typeface="Arial"/>
                <a:cs typeface="Arial"/>
              </a:rPr>
              <a:t>; </a:t>
            </a:r>
            <a:r>
              <a:rPr sz="1600" dirty="0">
                <a:latin typeface="Arial"/>
                <a:cs typeface="Arial"/>
              </a:rPr>
              <a:t>2) </a:t>
            </a:r>
            <a:r>
              <a:rPr sz="1600" spc="-5" dirty="0">
                <a:latin typeface="Arial"/>
                <a:cs typeface="Arial"/>
              </a:rPr>
              <a:t>possibility </a:t>
            </a:r>
            <a:r>
              <a:rPr sz="1600" dirty="0">
                <a:latin typeface="Arial"/>
                <a:cs typeface="Arial"/>
              </a:rPr>
              <a:t>of </a:t>
            </a:r>
            <a:r>
              <a:rPr lang="lv-LV" sz="1600" spc="-5" dirty="0">
                <a:latin typeface="Arial"/>
                <a:cs typeface="Arial"/>
              </a:rPr>
              <a:t>proportionate </a:t>
            </a:r>
            <a:r>
              <a:rPr sz="1600" spc="-5" dirty="0" smtClean="0">
                <a:latin typeface="Arial"/>
                <a:cs typeface="Arial"/>
              </a:rPr>
              <a:t>and</a:t>
            </a:r>
            <a:r>
              <a:rPr lang="ru-RU" sz="1600" spc="-5" dirty="0" smtClean="0">
                <a:latin typeface="Arial"/>
                <a:cs typeface="Arial"/>
              </a:rPr>
              <a:t> </a:t>
            </a:r>
            <a:r>
              <a:rPr lang="lv-LV" sz="1600" spc="-5" dirty="0">
                <a:latin typeface="Arial"/>
                <a:cs typeface="Arial"/>
              </a:rPr>
              <a:t>complete </a:t>
            </a:r>
            <a:r>
              <a:rPr sz="1600" spc="-5" dirty="0" smtClean="0">
                <a:latin typeface="Arial"/>
                <a:cs typeface="Arial"/>
              </a:rPr>
              <a:t>intubation</a:t>
            </a:r>
            <a:r>
              <a:rPr lang="en-US" sz="1600" spc="-5" dirty="0" smtClean="0">
                <a:latin typeface="Arial"/>
                <a:cs typeface="Arial"/>
              </a:rPr>
              <a:t> of large intestine</a:t>
            </a:r>
            <a:r>
              <a:rPr sz="1600" spc="-5" dirty="0" smtClean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– see roentgenogramms; </a:t>
            </a:r>
            <a:r>
              <a:rPr sz="1600" dirty="0">
                <a:latin typeface="Arial"/>
                <a:cs typeface="Arial"/>
              </a:rPr>
              <a:t>3) </a:t>
            </a:r>
            <a:r>
              <a:rPr sz="1600" spc="-5" dirty="0">
                <a:latin typeface="Arial"/>
                <a:cs typeface="Arial"/>
              </a:rPr>
              <a:t>painlessness of intubation </a:t>
            </a:r>
            <a:r>
              <a:rPr sz="1600" spc="-5" dirty="0" smtClean="0">
                <a:latin typeface="Arial"/>
                <a:cs typeface="Arial"/>
              </a:rPr>
              <a:t>–</a:t>
            </a:r>
            <a:r>
              <a:rPr lang="ru-RU" sz="1600" spc="-5" dirty="0" smtClean="0">
                <a:latin typeface="Arial"/>
                <a:cs typeface="Arial"/>
              </a:rPr>
              <a:t> </a:t>
            </a:r>
            <a:r>
              <a:rPr sz="1600" spc="-5" dirty="0" smtClean="0">
                <a:latin typeface="Arial"/>
                <a:cs typeface="Arial"/>
              </a:rPr>
              <a:t>volunteers </a:t>
            </a:r>
            <a:r>
              <a:rPr sz="1600" spc="-5" dirty="0">
                <a:latin typeface="Arial"/>
                <a:cs typeface="Arial"/>
              </a:rPr>
              <a:t>does not feel nor the beginning, neither the progress or finishing of</a:t>
            </a:r>
            <a:r>
              <a:rPr sz="1600" spc="254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intubation.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8161282" y="168116"/>
            <a:ext cx="753110" cy="224154"/>
          </a:xfrm>
          <a:custGeom>
            <a:avLst/>
            <a:gdLst/>
            <a:ahLst/>
            <a:cxnLst/>
            <a:rect l="l" t="t" r="r" b="b"/>
            <a:pathLst>
              <a:path w="753109" h="224154">
                <a:moveTo>
                  <a:pt x="0" y="223773"/>
                </a:moveTo>
                <a:lnTo>
                  <a:pt x="752557" y="223773"/>
                </a:lnTo>
                <a:lnTo>
                  <a:pt x="752557" y="0"/>
                </a:lnTo>
                <a:lnTo>
                  <a:pt x="0" y="0"/>
                </a:lnTo>
                <a:lnTo>
                  <a:pt x="0" y="223773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1" name="object 11"/>
          <p:cNvSpPr/>
          <p:nvPr/>
        </p:nvSpPr>
        <p:spPr>
          <a:xfrm>
            <a:off x="8161282" y="168116"/>
            <a:ext cx="753110" cy="224154"/>
          </a:xfrm>
          <a:custGeom>
            <a:avLst/>
            <a:gdLst/>
            <a:ahLst/>
            <a:cxnLst/>
            <a:rect l="l" t="t" r="r" b="b"/>
            <a:pathLst>
              <a:path w="753109" h="224154">
                <a:moveTo>
                  <a:pt x="0" y="223773"/>
                </a:moveTo>
                <a:lnTo>
                  <a:pt x="752557" y="223773"/>
                </a:lnTo>
                <a:lnTo>
                  <a:pt x="752557" y="0"/>
                </a:lnTo>
                <a:lnTo>
                  <a:pt x="0" y="0"/>
                </a:lnTo>
                <a:lnTo>
                  <a:pt x="0" y="223773"/>
                </a:lnTo>
                <a:close/>
              </a:path>
            </a:pathLst>
          </a:custGeom>
          <a:ln w="1880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2" name="object 12"/>
          <p:cNvSpPr txBox="1"/>
          <p:nvPr/>
        </p:nvSpPr>
        <p:spPr>
          <a:xfrm>
            <a:off x="8232542" y="167478"/>
            <a:ext cx="633730" cy="2197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250" b="1" spc="-35" dirty="0">
                <a:latin typeface="Arial"/>
                <a:cs typeface="Arial"/>
              </a:rPr>
              <a:t>Fo</a:t>
            </a:r>
            <a:r>
              <a:rPr sz="1250" b="1" spc="-30" dirty="0">
                <a:latin typeface="Arial"/>
                <a:cs typeface="Arial"/>
              </a:rPr>
              <a:t>rw</a:t>
            </a:r>
            <a:r>
              <a:rPr sz="1250" b="1" spc="-40" dirty="0">
                <a:latin typeface="Arial"/>
                <a:cs typeface="Arial"/>
              </a:rPr>
              <a:t>a</a:t>
            </a:r>
            <a:r>
              <a:rPr sz="1250" b="1" spc="-30" dirty="0">
                <a:latin typeface="Arial"/>
                <a:cs typeface="Arial"/>
              </a:rPr>
              <a:t>r</a:t>
            </a:r>
            <a:r>
              <a:rPr sz="1250" b="1" spc="20" dirty="0">
                <a:latin typeface="Arial"/>
                <a:cs typeface="Arial"/>
              </a:rPr>
              <a:t>d</a:t>
            </a:r>
            <a:endParaRPr sz="1250" dirty="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8161282" y="472916"/>
            <a:ext cx="753110" cy="224154"/>
          </a:xfrm>
          <a:custGeom>
            <a:avLst/>
            <a:gdLst/>
            <a:ahLst/>
            <a:cxnLst/>
            <a:rect l="l" t="t" r="r" b="b"/>
            <a:pathLst>
              <a:path w="753109" h="224154">
                <a:moveTo>
                  <a:pt x="0" y="223773"/>
                </a:moveTo>
                <a:lnTo>
                  <a:pt x="752557" y="223773"/>
                </a:lnTo>
                <a:lnTo>
                  <a:pt x="752557" y="0"/>
                </a:lnTo>
                <a:lnTo>
                  <a:pt x="0" y="0"/>
                </a:lnTo>
                <a:lnTo>
                  <a:pt x="0" y="223773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4" name="object 14"/>
          <p:cNvSpPr/>
          <p:nvPr/>
        </p:nvSpPr>
        <p:spPr>
          <a:xfrm>
            <a:off x="8161282" y="472916"/>
            <a:ext cx="753110" cy="224154"/>
          </a:xfrm>
          <a:custGeom>
            <a:avLst/>
            <a:gdLst/>
            <a:ahLst/>
            <a:cxnLst/>
            <a:rect l="l" t="t" r="r" b="b"/>
            <a:pathLst>
              <a:path w="753109" h="224154">
                <a:moveTo>
                  <a:pt x="0" y="223773"/>
                </a:moveTo>
                <a:lnTo>
                  <a:pt x="752557" y="223773"/>
                </a:lnTo>
                <a:lnTo>
                  <a:pt x="752557" y="0"/>
                </a:lnTo>
                <a:lnTo>
                  <a:pt x="0" y="0"/>
                </a:lnTo>
                <a:lnTo>
                  <a:pt x="0" y="223773"/>
                </a:lnTo>
                <a:close/>
              </a:path>
            </a:pathLst>
          </a:custGeom>
          <a:ln w="1880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5" name="object 15"/>
          <p:cNvSpPr txBox="1"/>
          <p:nvPr/>
        </p:nvSpPr>
        <p:spPr>
          <a:xfrm>
            <a:off x="8356172" y="472278"/>
            <a:ext cx="394335" cy="2197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250" b="1" spc="-45" dirty="0">
                <a:latin typeface="Arial"/>
                <a:cs typeface="Arial"/>
              </a:rPr>
              <a:t>B</a:t>
            </a:r>
            <a:r>
              <a:rPr sz="1250" b="1" spc="-40" dirty="0">
                <a:latin typeface="Arial"/>
                <a:cs typeface="Arial"/>
              </a:rPr>
              <a:t>ac</a:t>
            </a:r>
            <a:r>
              <a:rPr sz="1250" b="1" spc="20" dirty="0">
                <a:latin typeface="Arial"/>
                <a:cs typeface="Arial"/>
              </a:rPr>
              <a:t>k</a:t>
            </a:r>
            <a:endParaRPr sz="1250" dirty="0">
              <a:latin typeface="Arial"/>
              <a:cs typeface="Arial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xfrm>
            <a:off x="8753475" y="6474789"/>
            <a:ext cx="248920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650"/>
              </a:lnSpc>
            </a:pPr>
            <a:r>
              <a:rPr lang="en-US" dirty="0" smtClean="0"/>
              <a:t>11</a:t>
            </a:r>
            <a:endParaRPr dirty="0"/>
          </a:p>
        </p:txBody>
      </p:sp>
      <p:sp>
        <p:nvSpPr>
          <p:cNvPr id="18" name="TextBox 17"/>
          <p:cNvSpPr txBox="1"/>
          <p:nvPr/>
        </p:nvSpPr>
        <p:spPr>
          <a:xfrm>
            <a:off x="381000" y="6504801"/>
            <a:ext cx="3581400" cy="27699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ru-RU" sz="1200" dirty="0" smtClean="0">
                <a:solidFill>
                  <a:srgbClr val="FF0066"/>
                </a:solidFill>
              </a:rPr>
              <a:t>©</a:t>
            </a:r>
            <a:r>
              <a:rPr lang="en-US" sz="1200" dirty="0" smtClean="0">
                <a:solidFill>
                  <a:srgbClr val="FF0066"/>
                </a:solidFill>
              </a:rPr>
              <a:t> Reference on </a:t>
            </a:r>
            <a:r>
              <a:rPr lang="en-US" sz="1200" dirty="0" smtClean="0">
                <a:solidFill>
                  <a:srgbClr val="FF0066"/>
                </a:solidFill>
                <a:hlinkClick r:id="rId5"/>
              </a:rPr>
              <a:t>www.coloncancer.lv</a:t>
            </a:r>
            <a:r>
              <a:rPr lang="en-US" sz="1200" dirty="0" smtClean="0">
                <a:solidFill>
                  <a:srgbClr val="FF0066"/>
                </a:solidFill>
              </a:rPr>
              <a:t> is obligatory</a:t>
            </a:r>
            <a:endParaRPr lang="ru-RU" sz="1200" dirty="0">
              <a:solidFill>
                <a:srgbClr val="FF0066"/>
              </a:solidFill>
            </a:endParaRPr>
          </a:p>
        </p:txBody>
      </p:sp>
      <p:sp>
        <p:nvSpPr>
          <p:cNvPr id="19" name="object 5"/>
          <p:cNvSpPr txBox="1"/>
          <p:nvPr/>
        </p:nvSpPr>
        <p:spPr>
          <a:xfrm>
            <a:off x="487362" y="188912"/>
            <a:ext cx="7533005" cy="601447"/>
          </a:xfrm>
          <a:prstGeom prst="rect">
            <a:avLst/>
          </a:prstGeom>
          <a:solidFill>
            <a:srgbClr val="5CD430"/>
          </a:solidFill>
        </p:spPr>
        <p:txBody>
          <a:bodyPr vert="horz" wrap="square" lIns="0" tIns="39370" rIns="0" bIns="0" rtlCol="0">
            <a:spAutoFit/>
          </a:bodyPr>
          <a:lstStyle/>
          <a:p>
            <a:pPr marL="788035" algn="ctr">
              <a:lnSpc>
                <a:spcPct val="100000"/>
              </a:lnSpc>
              <a:spcBef>
                <a:spcPts val="310"/>
              </a:spcBef>
            </a:pPr>
            <a:r>
              <a:rPr sz="1600" b="1" i="1" spc="-5" dirty="0" smtClean="0">
                <a:latin typeface="Arial"/>
                <a:cs typeface="Arial"/>
              </a:rPr>
              <a:t>Prospects </a:t>
            </a:r>
            <a:r>
              <a:rPr sz="1600" b="1" i="1" dirty="0" smtClean="0">
                <a:latin typeface="Arial"/>
                <a:cs typeface="Arial"/>
              </a:rPr>
              <a:t>of </a:t>
            </a:r>
            <a:r>
              <a:rPr lang="en-US" sz="1600" b="1" i="1" spc="-5" dirty="0" smtClean="0">
                <a:latin typeface="Arial"/>
                <a:cs typeface="Arial"/>
              </a:rPr>
              <a:t>colon cancer </a:t>
            </a:r>
            <a:r>
              <a:rPr lang="lv-LV" sz="1600" b="1" i="1" spc="-5" dirty="0" smtClean="0">
                <a:latin typeface="Arial"/>
                <a:cs typeface="Arial"/>
              </a:rPr>
              <a:t>screening and treatment </a:t>
            </a:r>
            <a:endParaRPr lang="en-US" sz="1600" b="1" i="1" spc="-5" dirty="0" smtClean="0">
              <a:latin typeface="Arial"/>
              <a:cs typeface="Arial"/>
            </a:endParaRPr>
          </a:p>
          <a:p>
            <a:pPr marL="788035" algn="ctr">
              <a:lnSpc>
                <a:spcPct val="100000"/>
              </a:lnSpc>
              <a:spcBef>
                <a:spcPts val="310"/>
              </a:spcBef>
            </a:pPr>
            <a:r>
              <a:rPr b="1" i="1" dirty="0" smtClean="0">
                <a:latin typeface="Arial"/>
                <a:cs typeface="Arial"/>
              </a:rPr>
              <a:t>Part </a:t>
            </a:r>
            <a:r>
              <a:rPr b="1" i="1" dirty="0">
                <a:latin typeface="Arial"/>
                <a:cs typeface="Arial"/>
              </a:rPr>
              <a:t>3. </a:t>
            </a:r>
            <a:r>
              <a:rPr b="1" i="1" spc="-5" dirty="0">
                <a:latin typeface="Arial"/>
                <a:cs typeface="Arial"/>
              </a:rPr>
              <a:t>Amanual method of intubational</a:t>
            </a:r>
            <a:r>
              <a:rPr b="1" i="1" spc="-150" dirty="0">
                <a:latin typeface="Arial"/>
                <a:cs typeface="Arial"/>
              </a:rPr>
              <a:t> </a:t>
            </a:r>
            <a:r>
              <a:rPr b="1" i="1" spc="-5" dirty="0">
                <a:latin typeface="Arial"/>
                <a:cs typeface="Arial"/>
              </a:rPr>
              <a:t>colonoscopy</a:t>
            </a:r>
            <a:endParaRPr dirty="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colonoscope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17839" r="17519"/>
          <a:stretch/>
        </p:blipFill>
        <p:spPr>
          <a:xfrm>
            <a:off x="5257799" y="3381439"/>
            <a:ext cx="3425825" cy="3019362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539750" y="1390522"/>
            <a:ext cx="8143875" cy="167487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534987" y="1385824"/>
            <a:ext cx="8153400" cy="1684655"/>
          </a:xfrm>
          <a:custGeom>
            <a:avLst/>
            <a:gdLst/>
            <a:ahLst/>
            <a:cxnLst/>
            <a:rect l="l" t="t" r="r" b="b"/>
            <a:pathLst>
              <a:path w="8153400" h="1684655">
                <a:moveTo>
                  <a:pt x="0" y="1684401"/>
                </a:moveTo>
                <a:lnTo>
                  <a:pt x="8153400" y="1684401"/>
                </a:lnTo>
                <a:lnTo>
                  <a:pt x="8153400" y="0"/>
                </a:lnTo>
                <a:lnTo>
                  <a:pt x="0" y="0"/>
                </a:lnTo>
                <a:lnTo>
                  <a:pt x="0" y="1684401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 txBox="1"/>
          <p:nvPr/>
        </p:nvSpPr>
        <p:spPr>
          <a:xfrm>
            <a:off x="6385767" y="2527448"/>
            <a:ext cx="1970405" cy="44435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065" marR="5080" indent="-635" algn="ctr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Rectal part of cartridge</a:t>
            </a:r>
            <a:r>
              <a:rPr sz="1400" dirty="0" smtClean="0">
                <a:solidFill>
                  <a:srgbClr val="FFFFFF"/>
                </a:solidFill>
                <a:latin typeface="Arial"/>
                <a:cs typeface="Arial"/>
              </a:rPr>
              <a:t>,</a:t>
            </a:r>
            <a:r>
              <a:rPr lang="ru-RU" sz="1400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-5" dirty="0" smtClean="0">
                <a:solidFill>
                  <a:srgbClr val="FFFFFF"/>
                </a:solidFill>
                <a:latin typeface="Arial"/>
                <a:cs typeface="Arial"/>
              </a:rPr>
              <a:t>Comprising</a:t>
            </a:r>
            <a:r>
              <a:rPr lang="ru-RU" sz="1400" spc="-5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400" dirty="0" err="1" smtClean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400" spc="-20" dirty="0" err="1" smtClean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1400" dirty="0" err="1" smtClean="0">
                <a:solidFill>
                  <a:srgbClr val="FFFFFF"/>
                </a:solidFill>
                <a:latin typeface="Arial"/>
                <a:cs typeface="Arial"/>
              </a:rPr>
              <a:t>aginator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750820" y="2775204"/>
            <a:ext cx="294131" cy="40386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" name="object 7"/>
          <p:cNvSpPr txBox="1"/>
          <p:nvPr/>
        </p:nvSpPr>
        <p:spPr>
          <a:xfrm>
            <a:off x="2287904" y="2816732"/>
            <a:ext cx="58991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10" dirty="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eeder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314444" y="2156967"/>
            <a:ext cx="4187190" cy="457834"/>
          </a:xfrm>
          <a:custGeom>
            <a:avLst/>
            <a:gdLst/>
            <a:ahLst/>
            <a:cxnLst/>
            <a:rect l="l" t="t" r="r" b="b"/>
            <a:pathLst>
              <a:path w="4187190" h="457835">
                <a:moveTo>
                  <a:pt x="4187189" y="0"/>
                </a:moveTo>
                <a:lnTo>
                  <a:pt x="4169213" y="47112"/>
                </a:lnTo>
                <a:lnTo>
                  <a:pt x="4112240" y="90536"/>
                </a:lnTo>
                <a:lnTo>
                  <a:pt x="4071512" y="109737"/>
                </a:lnTo>
                <a:lnTo>
                  <a:pt x="4023896" y="126661"/>
                </a:lnTo>
                <a:lnTo>
                  <a:pt x="3970343" y="140857"/>
                </a:lnTo>
                <a:lnTo>
                  <a:pt x="3911808" y="151873"/>
                </a:lnTo>
                <a:lnTo>
                  <a:pt x="3849242" y="159258"/>
                </a:lnTo>
                <a:lnTo>
                  <a:pt x="2453512" y="277368"/>
                </a:lnTo>
                <a:lnTo>
                  <a:pt x="2390981" y="284748"/>
                </a:lnTo>
                <a:lnTo>
                  <a:pt x="2332463" y="295752"/>
                </a:lnTo>
                <a:lnTo>
                  <a:pt x="2278916" y="309931"/>
                </a:lnTo>
                <a:lnTo>
                  <a:pt x="2231295" y="326835"/>
                </a:lnTo>
                <a:lnTo>
                  <a:pt x="2190557" y="346015"/>
                </a:lnTo>
                <a:lnTo>
                  <a:pt x="2157659" y="367020"/>
                </a:lnTo>
                <a:lnTo>
                  <a:pt x="2119207" y="412712"/>
                </a:lnTo>
                <a:lnTo>
                  <a:pt x="2115566" y="436499"/>
                </a:lnTo>
                <a:lnTo>
                  <a:pt x="2107964" y="413662"/>
                </a:lnTo>
                <a:lnTo>
                  <a:pt x="2062385" y="375073"/>
                </a:lnTo>
                <a:lnTo>
                  <a:pt x="2026436" y="359885"/>
                </a:lnTo>
                <a:lnTo>
                  <a:pt x="1983066" y="347810"/>
                </a:lnTo>
                <a:lnTo>
                  <a:pt x="1933288" y="339132"/>
                </a:lnTo>
                <a:lnTo>
                  <a:pt x="1878116" y="334132"/>
                </a:lnTo>
                <a:lnTo>
                  <a:pt x="1818565" y="333092"/>
                </a:lnTo>
                <a:lnTo>
                  <a:pt x="1755647" y="336296"/>
                </a:lnTo>
                <a:lnTo>
                  <a:pt x="359917" y="454406"/>
                </a:lnTo>
                <a:lnTo>
                  <a:pt x="297034" y="457609"/>
                </a:lnTo>
                <a:lnTo>
                  <a:pt x="237500" y="456569"/>
                </a:lnTo>
                <a:lnTo>
                  <a:pt x="182334" y="451569"/>
                </a:lnTo>
                <a:lnTo>
                  <a:pt x="132552" y="442891"/>
                </a:lnTo>
                <a:lnTo>
                  <a:pt x="89171" y="430816"/>
                </a:lnTo>
                <a:lnTo>
                  <a:pt x="53208" y="415628"/>
                </a:lnTo>
                <a:lnTo>
                  <a:pt x="7605" y="377039"/>
                </a:lnTo>
                <a:lnTo>
                  <a:pt x="0" y="354203"/>
                </a:lnTo>
              </a:path>
            </a:pathLst>
          </a:custGeom>
          <a:ln w="190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" name="object 9"/>
          <p:cNvSpPr txBox="1"/>
          <p:nvPr/>
        </p:nvSpPr>
        <p:spPr>
          <a:xfrm>
            <a:off x="4383151" y="2742891"/>
            <a:ext cx="1341755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1328420" algn="l"/>
              </a:tabLst>
            </a:pPr>
            <a:r>
              <a:rPr lang="ru-RU" sz="1400" u="sng" dirty="0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  </a:t>
            </a:r>
            <a:r>
              <a:rPr sz="1400" u="sng" dirty="0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Anal</a:t>
            </a:r>
            <a:r>
              <a:rPr sz="1400" u="sng" spc="-90" dirty="0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 </a:t>
            </a:r>
            <a:r>
              <a:rPr sz="1400" u="sng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stopper	</a:t>
            </a:r>
            <a:endParaRPr sz="1400" u="sng" dirty="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768756" y="2593594"/>
            <a:ext cx="3391535" cy="229235"/>
          </a:xfrm>
          <a:custGeom>
            <a:avLst/>
            <a:gdLst/>
            <a:ahLst/>
            <a:cxnLst/>
            <a:rect l="l" t="t" r="r" b="b"/>
            <a:pathLst>
              <a:path w="3391535" h="229235">
                <a:moveTo>
                  <a:pt x="3391128" y="0"/>
                </a:moveTo>
                <a:lnTo>
                  <a:pt x="3354289" y="35635"/>
                </a:lnTo>
                <a:lnTo>
                  <a:pt x="3310801" y="51403"/>
                </a:lnTo>
                <a:lnTo>
                  <a:pt x="3254147" y="64779"/>
                </a:lnTo>
                <a:lnTo>
                  <a:pt x="3186987" y="74994"/>
                </a:lnTo>
                <a:lnTo>
                  <a:pt x="3111982" y="81279"/>
                </a:lnTo>
                <a:lnTo>
                  <a:pt x="1981555" y="139700"/>
                </a:lnTo>
                <a:lnTo>
                  <a:pt x="1906550" y="145985"/>
                </a:lnTo>
                <a:lnTo>
                  <a:pt x="1839390" y="156200"/>
                </a:lnTo>
                <a:lnTo>
                  <a:pt x="1782737" y="169576"/>
                </a:lnTo>
                <a:lnTo>
                  <a:pt x="1739249" y="185344"/>
                </a:lnTo>
                <a:lnTo>
                  <a:pt x="1702409" y="220979"/>
                </a:lnTo>
                <a:lnTo>
                  <a:pt x="1691401" y="203779"/>
                </a:lnTo>
                <a:lnTo>
                  <a:pt x="1662098" y="189338"/>
                </a:lnTo>
                <a:lnTo>
                  <a:pt x="1617224" y="178149"/>
                </a:lnTo>
                <a:lnTo>
                  <a:pt x="1559501" y="170706"/>
                </a:lnTo>
                <a:lnTo>
                  <a:pt x="1491654" y="167504"/>
                </a:lnTo>
                <a:lnTo>
                  <a:pt x="1416405" y="169036"/>
                </a:lnTo>
                <a:lnTo>
                  <a:pt x="286042" y="227456"/>
                </a:lnTo>
                <a:lnTo>
                  <a:pt x="210795" y="228989"/>
                </a:lnTo>
                <a:lnTo>
                  <a:pt x="142941" y="225787"/>
                </a:lnTo>
                <a:lnTo>
                  <a:pt x="85209" y="218344"/>
                </a:lnTo>
                <a:lnTo>
                  <a:pt x="40323" y="207155"/>
                </a:lnTo>
                <a:lnTo>
                  <a:pt x="11011" y="192714"/>
                </a:lnTo>
                <a:lnTo>
                  <a:pt x="0" y="175513"/>
                </a:lnTo>
              </a:path>
            </a:pathLst>
          </a:custGeom>
          <a:ln w="190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1" name="object 11"/>
          <p:cNvSpPr/>
          <p:nvPr/>
        </p:nvSpPr>
        <p:spPr>
          <a:xfrm>
            <a:off x="4195901" y="2622734"/>
            <a:ext cx="220979" cy="361950"/>
          </a:xfrm>
          <a:custGeom>
            <a:avLst/>
            <a:gdLst/>
            <a:ahLst/>
            <a:cxnLst/>
            <a:rect l="l" t="t" r="r" b="b"/>
            <a:pathLst>
              <a:path w="220979" h="361950">
                <a:moveTo>
                  <a:pt x="45122" y="40965"/>
                </a:moveTo>
                <a:lnTo>
                  <a:pt x="37770" y="47313"/>
                </a:lnTo>
                <a:lnTo>
                  <a:pt x="28476" y="50338"/>
                </a:lnTo>
                <a:lnTo>
                  <a:pt x="204267" y="361638"/>
                </a:lnTo>
                <a:lnTo>
                  <a:pt x="220904" y="352367"/>
                </a:lnTo>
                <a:lnTo>
                  <a:pt x="45122" y="40965"/>
                </a:lnTo>
                <a:close/>
              </a:path>
              <a:path w="220979" h="361950">
                <a:moveTo>
                  <a:pt x="22330" y="0"/>
                </a:moveTo>
                <a:lnTo>
                  <a:pt x="12751" y="3117"/>
                </a:lnTo>
                <a:lnTo>
                  <a:pt x="5135" y="9693"/>
                </a:lnTo>
                <a:lnTo>
                  <a:pt x="781" y="18389"/>
                </a:lnTo>
                <a:lnTo>
                  <a:pt x="0" y="28084"/>
                </a:lnTo>
                <a:lnTo>
                  <a:pt x="3099" y="37661"/>
                </a:lnTo>
                <a:lnTo>
                  <a:pt x="9749" y="45331"/>
                </a:lnTo>
                <a:lnTo>
                  <a:pt x="18482" y="49678"/>
                </a:lnTo>
                <a:lnTo>
                  <a:pt x="28192" y="50430"/>
                </a:lnTo>
                <a:lnTo>
                  <a:pt x="28476" y="50338"/>
                </a:lnTo>
                <a:lnTo>
                  <a:pt x="16942" y="29914"/>
                </a:lnTo>
                <a:lnTo>
                  <a:pt x="33579" y="20516"/>
                </a:lnTo>
                <a:lnTo>
                  <a:pt x="49930" y="20516"/>
                </a:lnTo>
                <a:lnTo>
                  <a:pt x="47422" y="12769"/>
                </a:lnTo>
                <a:lnTo>
                  <a:pt x="40772" y="5099"/>
                </a:lnTo>
                <a:lnTo>
                  <a:pt x="32039" y="752"/>
                </a:lnTo>
                <a:lnTo>
                  <a:pt x="22330" y="0"/>
                </a:lnTo>
                <a:close/>
              </a:path>
              <a:path w="220979" h="361950">
                <a:moveTo>
                  <a:pt x="33579" y="20516"/>
                </a:moveTo>
                <a:lnTo>
                  <a:pt x="16942" y="29914"/>
                </a:lnTo>
                <a:lnTo>
                  <a:pt x="28476" y="50338"/>
                </a:lnTo>
                <a:lnTo>
                  <a:pt x="37770" y="47313"/>
                </a:lnTo>
                <a:lnTo>
                  <a:pt x="45122" y="40965"/>
                </a:lnTo>
                <a:lnTo>
                  <a:pt x="33579" y="20516"/>
                </a:lnTo>
                <a:close/>
              </a:path>
              <a:path w="220979" h="361950">
                <a:moveTo>
                  <a:pt x="49930" y="20516"/>
                </a:moveTo>
                <a:lnTo>
                  <a:pt x="33579" y="20516"/>
                </a:lnTo>
                <a:lnTo>
                  <a:pt x="45122" y="40965"/>
                </a:lnTo>
                <a:lnTo>
                  <a:pt x="45386" y="40737"/>
                </a:lnTo>
                <a:lnTo>
                  <a:pt x="49740" y="32041"/>
                </a:lnTo>
                <a:lnTo>
                  <a:pt x="50522" y="22346"/>
                </a:lnTo>
                <a:lnTo>
                  <a:pt x="49930" y="2051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2" name="object 12"/>
          <p:cNvSpPr/>
          <p:nvPr/>
        </p:nvSpPr>
        <p:spPr>
          <a:xfrm>
            <a:off x="4197409" y="2628959"/>
            <a:ext cx="76775" cy="11538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3" name="object 13"/>
          <p:cNvSpPr txBox="1"/>
          <p:nvPr/>
        </p:nvSpPr>
        <p:spPr>
          <a:xfrm>
            <a:off x="471017" y="3301111"/>
            <a:ext cx="4656455" cy="317202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Arial"/>
                <a:cs typeface="Arial"/>
              </a:rPr>
              <a:t>The second two-forced colonoscope </a:t>
            </a:r>
            <a:r>
              <a:rPr sz="1600" u="heavy" spc="-5" dirty="0">
                <a:solidFill>
                  <a:srgbClr val="CC0099"/>
                </a:solidFill>
                <a:uFill>
                  <a:solidFill>
                    <a:srgbClr val="CC0099"/>
                  </a:solidFill>
                </a:uFill>
                <a:latin typeface="Arial"/>
                <a:cs typeface="Arial"/>
                <a:hlinkClick r:id="rId8"/>
              </a:rPr>
              <a:t>[18</a:t>
            </a:r>
            <a:r>
              <a:rPr sz="1600" u="heavy" spc="-5" dirty="0" smtClean="0">
                <a:solidFill>
                  <a:srgbClr val="CC0099"/>
                </a:solidFill>
                <a:uFill>
                  <a:solidFill>
                    <a:srgbClr val="CC0099"/>
                  </a:solidFill>
                </a:uFill>
                <a:latin typeface="Arial"/>
                <a:cs typeface="Arial"/>
                <a:hlinkClick r:id="rId8"/>
              </a:rPr>
              <a:t>]</a:t>
            </a:r>
            <a:r>
              <a:rPr lang="ru-RU" sz="1600" u="heavy" spc="-5" dirty="0" smtClean="0">
                <a:solidFill>
                  <a:srgbClr val="CC0099"/>
                </a:solidFill>
                <a:uFill>
                  <a:solidFill>
                    <a:srgbClr val="CC0099"/>
                  </a:solidFill>
                </a:uFill>
                <a:latin typeface="Arial"/>
                <a:cs typeface="Arial"/>
              </a:rPr>
              <a:t> </a:t>
            </a:r>
            <a:r>
              <a:rPr sz="1600" spc="-5" dirty="0" smtClean="0">
                <a:latin typeface="Arial"/>
                <a:cs typeface="Arial"/>
              </a:rPr>
              <a:t>comprises </a:t>
            </a:r>
            <a:r>
              <a:rPr sz="1600" spc="-5" dirty="0">
                <a:latin typeface="Arial"/>
                <a:cs typeface="Arial"/>
              </a:rPr>
              <a:t>the disposable cartridge, </a:t>
            </a:r>
            <a:r>
              <a:rPr sz="1600" spc="-10" dirty="0">
                <a:latin typeface="Arial"/>
                <a:cs typeface="Arial"/>
              </a:rPr>
              <a:t>which </a:t>
            </a:r>
            <a:r>
              <a:rPr sz="1600" dirty="0">
                <a:latin typeface="Arial"/>
                <a:cs typeface="Arial"/>
              </a:rPr>
              <a:t>is </a:t>
            </a:r>
            <a:r>
              <a:rPr sz="1600" spc="-5" dirty="0" smtClean="0">
                <a:latin typeface="Arial"/>
                <a:cs typeface="Arial"/>
              </a:rPr>
              <a:t>putted</a:t>
            </a:r>
            <a:r>
              <a:rPr lang="ru-RU" sz="1600" spc="-5" dirty="0" smtClean="0">
                <a:latin typeface="Arial"/>
                <a:cs typeface="Arial"/>
              </a:rPr>
              <a:t> </a:t>
            </a:r>
            <a:r>
              <a:rPr sz="1600" spc="-5" dirty="0" smtClean="0">
                <a:latin typeface="Arial"/>
                <a:cs typeface="Arial"/>
              </a:rPr>
              <a:t>on </a:t>
            </a:r>
            <a:r>
              <a:rPr sz="1600" spc="-5" dirty="0">
                <a:latin typeface="Arial"/>
                <a:cs typeface="Arial"/>
              </a:rPr>
              <a:t>the distal end of the insertion part of </a:t>
            </a:r>
            <a:r>
              <a:rPr sz="1600" spc="-5" dirty="0" smtClean="0">
                <a:latin typeface="Arial"/>
                <a:cs typeface="Arial"/>
              </a:rPr>
              <a:t>endoscopic</a:t>
            </a:r>
            <a:r>
              <a:rPr lang="ru-RU" sz="1600" spc="-5" dirty="0" smtClean="0">
                <a:latin typeface="Arial"/>
                <a:cs typeface="Arial"/>
              </a:rPr>
              <a:t> </a:t>
            </a:r>
            <a:r>
              <a:rPr sz="1600" spc="-5" dirty="0" smtClean="0">
                <a:latin typeface="Arial"/>
                <a:cs typeface="Arial"/>
              </a:rPr>
              <a:t>tube.</a:t>
            </a:r>
            <a:endParaRPr lang="en-US" sz="1600" spc="-5" dirty="0" smtClean="0">
              <a:latin typeface="Arial"/>
              <a:cs typeface="Arial"/>
            </a:endParaRPr>
          </a:p>
          <a:p>
            <a:pPr marL="12700" marR="5080" algn="just">
              <a:lnSpc>
                <a:spcPct val="100000"/>
              </a:lnSpc>
              <a:spcBef>
                <a:spcPts val="800"/>
              </a:spcBef>
            </a:pPr>
            <a:r>
              <a:rPr sz="1600" spc="-5" dirty="0" smtClean="0">
                <a:latin typeface="Arial"/>
                <a:cs typeface="Arial"/>
              </a:rPr>
              <a:t>The </a:t>
            </a:r>
            <a:r>
              <a:rPr sz="1600" spc="-5" dirty="0">
                <a:latin typeface="Arial"/>
                <a:cs typeface="Arial"/>
              </a:rPr>
              <a:t>cartridge comprises </a:t>
            </a:r>
            <a:r>
              <a:rPr sz="1600" spc="-5" dirty="0" err="1">
                <a:latin typeface="Arial"/>
                <a:cs typeface="Arial"/>
              </a:rPr>
              <a:t>invaginator</a:t>
            </a:r>
            <a:r>
              <a:rPr sz="1600" spc="-5" dirty="0">
                <a:latin typeface="Arial"/>
                <a:cs typeface="Arial"/>
              </a:rPr>
              <a:t> </a:t>
            </a:r>
            <a:r>
              <a:rPr sz="1600" spc="-10" dirty="0" smtClean="0">
                <a:latin typeface="Arial"/>
                <a:cs typeface="Arial"/>
              </a:rPr>
              <a:t>and</a:t>
            </a:r>
            <a:r>
              <a:rPr lang="ru-RU" sz="1600" spc="-10" dirty="0" smtClean="0">
                <a:latin typeface="Arial"/>
                <a:cs typeface="Arial"/>
              </a:rPr>
              <a:t> </a:t>
            </a:r>
            <a:r>
              <a:rPr sz="1600" spc="-15" dirty="0" smtClean="0">
                <a:latin typeface="Arial"/>
                <a:cs typeface="Arial"/>
              </a:rPr>
              <a:t>feeder</a:t>
            </a:r>
            <a:r>
              <a:rPr sz="1600" spc="-15" dirty="0">
                <a:latin typeface="Arial"/>
                <a:cs typeface="Arial"/>
              </a:rPr>
              <a:t>. </a:t>
            </a:r>
            <a:r>
              <a:rPr sz="1600" spc="-5" dirty="0">
                <a:latin typeface="Arial"/>
                <a:cs typeface="Arial"/>
              </a:rPr>
              <a:t>The feeder replaced an </a:t>
            </a:r>
            <a:r>
              <a:rPr sz="1600" dirty="0">
                <a:latin typeface="Arial"/>
                <a:cs typeface="Arial"/>
              </a:rPr>
              <a:t>arm </a:t>
            </a:r>
            <a:r>
              <a:rPr sz="1600" spc="-5" dirty="0">
                <a:latin typeface="Arial"/>
                <a:cs typeface="Arial"/>
              </a:rPr>
              <a:t>of </a:t>
            </a:r>
            <a:r>
              <a:rPr sz="1600" spc="-5" dirty="0" err="1" smtClean="0">
                <a:latin typeface="Arial"/>
                <a:cs typeface="Arial"/>
              </a:rPr>
              <a:t>endoscopist</a:t>
            </a:r>
            <a:r>
              <a:rPr lang="ru-RU" sz="1600" spc="-5" dirty="0" smtClean="0">
                <a:latin typeface="Arial"/>
                <a:cs typeface="Arial"/>
              </a:rPr>
              <a:t> </a:t>
            </a:r>
            <a:r>
              <a:rPr sz="1600" spc="-5" dirty="0" smtClean="0">
                <a:latin typeface="Arial"/>
                <a:cs typeface="Arial"/>
              </a:rPr>
              <a:t>thus </a:t>
            </a:r>
            <a:r>
              <a:rPr sz="1600" spc="-5" dirty="0">
                <a:latin typeface="Arial"/>
                <a:cs typeface="Arial"/>
              </a:rPr>
              <a:t>excluded </a:t>
            </a:r>
            <a:r>
              <a:rPr sz="1600" dirty="0">
                <a:latin typeface="Arial"/>
                <a:cs typeface="Arial"/>
              </a:rPr>
              <a:t>the </a:t>
            </a:r>
            <a:r>
              <a:rPr sz="1600" spc="-5" dirty="0">
                <a:latin typeface="Arial"/>
                <a:cs typeface="Arial"/>
              </a:rPr>
              <a:t>subjective moment of intubation</a:t>
            </a:r>
            <a:r>
              <a:rPr sz="1600" spc="-5" dirty="0" smtClean="0">
                <a:latin typeface="Arial"/>
                <a:cs typeface="Arial"/>
              </a:rPr>
              <a:t>.</a:t>
            </a:r>
            <a:r>
              <a:rPr lang="ru-RU" sz="1600" spc="-5" dirty="0" smtClean="0">
                <a:latin typeface="Arial"/>
                <a:cs typeface="Arial"/>
              </a:rPr>
              <a:t> </a:t>
            </a:r>
            <a:r>
              <a:rPr sz="1600" spc="-5" dirty="0" smtClean="0">
                <a:latin typeface="Arial"/>
                <a:cs typeface="Arial"/>
              </a:rPr>
              <a:t>In </a:t>
            </a:r>
            <a:r>
              <a:rPr sz="1600" spc="-5" dirty="0">
                <a:latin typeface="Arial"/>
                <a:cs typeface="Arial"/>
              </a:rPr>
              <a:t>this connection </a:t>
            </a:r>
            <a:r>
              <a:rPr sz="1600" dirty="0">
                <a:latin typeface="Arial"/>
                <a:cs typeface="Arial"/>
              </a:rPr>
              <a:t>there are </a:t>
            </a:r>
            <a:r>
              <a:rPr sz="1600" spc="-5" dirty="0">
                <a:latin typeface="Arial"/>
                <a:cs typeface="Arial"/>
              </a:rPr>
              <a:t>grounds to name </a:t>
            </a:r>
            <a:r>
              <a:rPr sz="1600" spc="-5" dirty="0" smtClean="0">
                <a:latin typeface="Arial"/>
                <a:cs typeface="Arial"/>
              </a:rPr>
              <a:t>the</a:t>
            </a:r>
            <a:r>
              <a:rPr lang="ru-RU" sz="1600" spc="-5" dirty="0" smtClean="0">
                <a:latin typeface="Arial"/>
                <a:cs typeface="Arial"/>
              </a:rPr>
              <a:t> </a:t>
            </a:r>
            <a:r>
              <a:rPr sz="1600" spc="-5" dirty="0" smtClean="0">
                <a:latin typeface="Arial"/>
                <a:cs typeface="Arial"/>
              </a:rPr>
              <a:t>second </a:t>
            </a:r>
            <a:r>
              <a:rPr sz="1600" spc="-5" dirty="0">
                <a:latin typeface="Arial"/>
                <a:cs typeface="Arial"/>
              </a:rPr>
              <a:t>two-forced endoscope as</a:t>
            </a:r>
            <a:r>
              <a:rPr sz="1600" spc="6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self-propelled</a:t>
            </a:r>
            <a:r>
              <a:rPr sz="1600" spc="-5" dirty="0" smtClean="0">
                <a:latin typeface="Arial"/>
                <a:cs typeface="Arial"/>
              </a:rPr>
              <a:t>.</a:t>
            </a:r>
            <a:endParaRPr lang="en-US" sz="1600" spc="-5" dirty="0" smtClean="0">
              <a:latin typeface="Arial"/>
              <a:cs typeface="Arial"/>
            </a:endParaRPr>
          </a:p>
          <a:p>
            <a:pPr marL="12700" marR="5080" algn="just">
              <a:spcBef>
                <a:spcPts val="800"/>
              </a:spcBef>
            </a:pPr>
            <a:r>
              <a:rPr lang="en-US" sz="1600" spc="-5" dirty="0">
                <a:latin typeface="Arial"/>
                <a:cs typeface="Arial"/>
              </a:rPr>
              <a:t>The </a:t>
            </a:r>
            <a:r>
              <a:rPr lang="en-US" sz="1600" spc="-5" dirty="0" err="1">
                <a:latin typeface="Arial"/>
                <a:cs typeface="Arial"/>
              </a:rPr>
              <a:t>pneumo</a:t>
            </a:r>
            <a:r>
              <a:rPr lang="en-US" sz="1600" spc="-5" dirty="0">
                <a:latin typeface="Arial"/>
                <a:cs typeface="Arial"/>
              </a:rPr>
              <a:t>-mechanical intubation looks like the snake movement (see video). The </a:t>
            </a:r>
            <a:r>
              <a:rPr lang="en-US" sz="1600" dirty="0">
                <a:latin typeface="Arial"/>
                <a:cs typeface="Arial"/>
              </a:rPr>
              <a:t>process </a:t>
            </a:r>
            <a:r>
              <a:rPr lang="en-US" sz="1600" spc="-5" dirty="0">
                <a:latin typeface="Arial"/>
                <a:cs typeface="Arial"/>
              </a:rPr>
              <a:t>of intubation </a:t>
            </a:r>
            <a:r>
              <a:rPr lang="en-US" sz="1600" dirty="0">
                <a:latin typeface="Arial"/>
                <a:cs typeface="Arial"/>
              </a:rPr>
              <a:t>is </a:t>
            </a:r>
            <a:r>
              <a:rPr lang="en-US" sz="1600" spc="-5" dirty="0">
                <a:latin typeface="Arial"/>
                <a:cs typeface="Arial"/>
              </a:rPr>
              <a:t>controlled by the pedal of the feeder and by the guided distal end of</a:t>
            </a:r>
            <a:r>
              <a:rPr lang="en-US" sz="1600" spc="60" dirty="0">
                <a:latin typeface="Arial"/>
                <a:cs typeface="Arial"/>
              </a:rPr>
              <a:t> </a:t>
            </a:r>
            <a:r>
              <a:rPr lang="en-US" sz="1600" spc="-5" dirty="0" err="1">
                <a:latin typeface="Arial"/>
                <a:cs typeface="Arial"/>
              </a:rPr>
              <a:t>colonoscope</a:t>
            </a:r>
            <a:r>
              <a:rPr lang="en-US" sz="1600" spc="-5" dirty="0" smtClean="0">
                <a:latin typeface="Arial"/>
                <a:cs typeface="Arial"/>
              </a:rPr>
              <a:t>.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39749" y="927354"/>
            <a:ext cx="8148637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lang="en-US" sz="1600" b="1" spc="-35" dirty="0" smtClean="0">
                <a:latin typeface="Arial"/>
                <a:cs typeface="Arial"/>
              </a:rPr>
              <a:t>12</a:t>
            </a:r>
            <a:r>
              <a:rPr sz="1600" b="1" spc="-35" dirty="0" smtClean="0">
                <a:latin typeface="Arial"/>
                <a:cs typeface="Arial"/>
              </a:rPr>
              <a:t>. </a:t>
            </a:r>
            <a:r>
              <a:rPr lang="en-US" sz="1600" b="1" spc="-15" dirty="0" err="1">
                <a:latin typeface="Arial"/>
                <a:cs typeface="Arial"/>
              </a:rPr>
              <a:t>Pneumo</a:t>
            </a:r>
            <a:r>
              <a:rPr lang="en-US" sz="1600" b="1" spc="-15" dirty="0">
                <a:latin typeface="Arial"/>
                <a:cs typeface="Arial"/>
              </a:rPr>
              <a:t>-mechanical </a:t>
            </a:r>
            <a:r>
              <a:rPr lang="en-US" sz="1600" b="1" spc="-15" dirty="0" err="1">
                <a:latin typeface="Arial"/>
                <a:cs typeface="Arial"/>
              </a:rPr>
              <a:t>colonoscope</a:t>
            </a:r>
            <a:r>
              <a:rPr lang="en-US" sz="1600" b="1" spc="-15" dirty="0">
                <a:latin typeface="Arial"/>
                <a:cs typeface="Arial"/>
              </a:rPr>
              <a:t> with disposable cartridge; illustration of </a:t>
            </a:r>
            <a:r>
              <a:rPr lang="en-US" sz="1600" b="1" spc="-15" dirty="0" smtClean="0">
                <a:latin typeface="Arial"/>
                <a:cs typeface="Arial"/>
              </a:rPr>
              <a:t>work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5257799" y="3381438"/>
            <a:ext cx="3400678" cy="3002280"/>
          </a:xfrm>
          <a:custGeom>
            <a:avLst/>
            <a:gdLst/>
            <a:ahLst/>
            <a:cxnLst/>
            <a:rect l="l" t="t" r="r" b="b"/>
            <a:pathLst>
              <a:path w="3357879" h="3002279">
                <a:moveTo>
                  <a:pt x="0" y="3001899"/>
                </a:moveTo>
                <a:lnTo>
                  <a:pt x="3357626" y="3001899"/>
                </a:lnTo>
                <a:lnTo>
                  <a:pt x="3357626" y="0"/>
                </a:lnTo>
                <a:lnTo>
                  <a:pt x="0" y="0"/>
                </a:lnTo>
                <a:lnTo>
                  <a:pt x="0" y="3001899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7" name="object 17"/>
          <p:cNvSpPr txBox="1"/>
          <p:nvPr/>
        </p:nvSpPr>
        <p:spPr>
          <a:xfrm>
            <a:off x="6400800" y="3505200"/>
            <a:ext cx="1517650" cy="562718"/>
          </a:xfrm>
          <a:prstGeom prst="rect">
            <a:avLst/>
          </a:prstGeom>
          <a:ln w="9525">
            <a:solidFill>
              <a:srgbClr val="FFFFFF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334645">
              <a:lnSpc>
                <a:spcPts val="1405"/>
              </a:lnSpc>
            </a:pPr>
            <a:r>
              <a:rPr sz="1600" b="1" spc="-65" dirty="0">
                <a:solidFill>
                  <a:srgbClr val="FFFFFF"/>
                </a:solidFill>
                <a:latin typeface="Arial"/>
                <a:cs typeface="Arial"/>
              </a:rPr>
              <a:t>To </a:t>
            </a:r>
            <a:r>
              <a:rPr sz="1600" b="1" spc="-15" dirty="0">
                <a:solidFill>
                  <a:srgbClr val="FFFFFF"/>
                </a:solidFill>
                <a:latin typeface="Arial"/>
                <a:cs typeface="Arial"/>
              </a:rPr>
              <a:t>view</a:t>
            </a:r>
            <a:r>
              <a:rPr sz="1600" b="1" spc="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endParaRPr sz="1600" dirty="0">
              <a:latin typeface="Arial"/>
              <a:cs typeface="Arial"/>
            </a:endParaRPr>
          </a:p>
          <a:p>
            <a:pPr marL="140970" marR="83820" indent="188595">
              <a:lnSpc>
                <a:spcPct val="70000"/>
              </a:lnSpc>
              <a:spcBef>
                <a:spcPts val="285"/>
              </a:spcBef>
            </a:pPr>
            <a:r>
              <a:rPr sz="1600" b="1" spc="-15" dirty="0">
                <a:solidFill>
                  <a:srgbClr val="FFFFFF"/>
                </a:solidFill>
                <a:latin typeface="Arial"/>
                <a:cs typeface="Arial"/>
              </a:rPr>
              <a:t>video </a:t>
            </a:r>
            <a:r>
              <a:rPr sz="1600" b="1" spc="-5" dirty="0" smtClean="0">
                <a:solidFill>
                  <a:srgbClr val="FFFFFF"/>
                </a:solidFill>
                <a:latin typeface="Arial"/>
                <a:cs typeface="Arial"/>
              </a:rPr>
              <a:t>click</a:t>
            </a:r>
            <a:r>
              <a:rPr lang="ru-RU" sz="1600" b="1" spc="-5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b="1" spc="-5" dirty="0" smtClean="0">
                <a:solidFill>
                  <a:srgbClr val="FFFFFF"/>
                </a:solidFill>
                <a:latin typeface="Arial"/>
                <a:cs typeface="Arial"/>
              </a:rPr>
              <a:t>on </a:t>
            </a:r>
            <a:r>
              <a:rPr sz="1600" b="1" spc="-5" dirty="0">
                <a:solidFill>
                  <a:srgbClr val="FFFFFF"/>
                </a:solidFill>
                <a:latin typeface="Arial"/>
                <a:cs typeface="Arial"/>
              </a:rPr>
              <a:t>this</a:t>
            </a:r>
            <a:r>
              <a:rPr sz="1600" b="1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photo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8161282" y="168116"/>
            <a:ext cx="753110" cy="224154"/>
          </a:xfrm>
          <a:custGeom>
            <a:avLst/>
            <a:gdLst/>
            <a:ahLst/>
            <a:cxnLst/>
            <a:rect l="l" t="t" r="r" b="b"/>
            <a:pathLst>
              <a:path w="753109" h="224154">
                <a:moveTo>
                  <a:pt x="0" y="223773"/>
                </a:moveTo>
                <a:lnTo>
                  <a:pt x="752557" y="223773"/>
                </a:lnTo>
                <a:lnTo>
                  <a:pt x="752557" y="0"/>
                </a:lnTo>
                <a:lnTo>
                  <a:pt x="0" y="0"/>
                </a:lnTo>
                <a:lnTo>
                  <a:pt x="0" y="223773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9" name="object 19"/>
          <p:cNvSpPr/>
          <p:nvPr/>
        </p:nvSpPr>
        <p:spPr>
          <a:xfrm>
            <a:off x="8161282" y="168116"/>
            <a:ext cx="753110" cy="224154"/>
          </a:xfrm>
          <a:custGeom>
            <a:avLst/>
            <a:gdLst/>
            <a:ahLst/>
            <a:cxnLst/>
            <a:rect l="l" t="t" r="r" b="b"/>
            <a:pathLst>
              <a:path w="753109" h="224154">
                <a:moveTo>
                  <a:pt x="0" y="223773"/>
                </a:moveTo>
                <a:lnTo>
                  <a:pt x="752557" y="223773"/>
                </a:lnTo>
                <a:lnTo>
                  <a:pt x="752557" y="0"/>
                </a:lnTo>
                <a:lnTo>
                  <a:pt x="0" y="0"/>
                </a:lnTo>
                <a:lnTo>
                  <a:pt x="0" y="223773"/>
                </a:lnTo>
                <a:close/>
              </a:path>
            </a:pathLst>
          </a:custGeom>
          <a:ln w="1880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0" name="object 20"/>
          <p:cNvSpPr txBox="1"/>
          <p:nvPr/>
        </p:nvSpPr>
        <p:spPr>
          <a:xfrm>
            <a:off x="8232542" y="167478"/>
            <a:ext cx="633730" cy="2197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250" b="1" spc="-35" dirty="0">
                <a:latin typeface="Arial"/>
                <a:cs typeface="Arial"/>
              </a:rPr>
              <a:t>Fo</a:t>
            </a:r>
            <a:r>
              <a:rPr sz="1250" b="1" spc="-30" dirty="0">
                <a:latin typeface="Arial"/>
                <a:cs typeface="Arial"/>
              </a:rPr>
              <a:t>rw</a:t>
            </a:r>
            <a:r>
              <a:rPr sz="1250" b="1" spc="-40" dirty="0">
                <a:latin typeface="Arial"/>
                <a:cs typeface="Arial"/>
              </a:rPr>
              <a:t>a</a:t>
            </a:r>
            <a:r>
              <a:rPr sz="1250" b="1" spc="-30" dirty="0">
                <a:latin typeface="Arial"/>
                <a:cs typeface="Arial"/>
              </a:rPr>
              <a:t>r</a:t>
            </a:r>
            <a:r>
              <a:rPr sz="1250" b="1" spc="20" dirty="0">
                <a:latin typeface="Arial"/>
                <a:cs typeface="Arial"/>
              </a:rPr>
              <a:t>d</a:t>
            </a:r>
            <a:endParaRPr sz="1250" dirty="0">
              <a:latin typeface="Arial"/>
              <a:cs typeface="Arial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8161282" y="472916"/>
            <a:ext cx="753110" cy="224154"/>
          </a:xfrm>
          <a:custGeom>
            <a:avLst/>
            <a:gdLst/>
            <a:ahLst/>
            <a:cxnLst/>
            <a:rect l="l" t="t" r="r" b="b"/>
            <a:pathLst>
              <a:path w="753109" h="224154">
                <a:moveTo>
                  <a:pt x="0" y="223773"/>
                </a:moveTo>
                <a:lnTo>
                  <a:pt x="752557" y="223773"/>
                </a:lnTo>
                <a:lnTo>
                  <a:pt x="752557" y="0"/>
                </a:lnTo>
                <a:lnTo>
                  <a:pt x="0" y="0"/>
                </a:lnTo>
                <a:lnTo>
                  <a:pt x="0" y="223773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2" name="object 22"/>
          <p:cNvSpPr/>
          <p:nvPr/>
        </p:nvSpPr>
        <p:spPr>
          <a:xfrm>
            <a:off x="8161282" y="472916"/>
            <a:ext cx="753110" cy="224154"/>
          </a:xfrm>
          <a:custGeom>
            <a:avLst/>
            <a:gdLst/>
            <a:ahLst/>
            <a:cxnLst/>
            <a:rect l="l" t="t" r="r" b="b"/>
            <a:pathLst>
              <a:path w="753109" h="224154">
                <a:moveTo>
                  <a:pt x="0" y="223773"/>
                </a:moveTo>
                <a:lnTo>
                  <a:pt x="752557" y="223773"/>
                </a:lnTo>
                <a:lnTo>
                  <a:pt x="752557" y="0"/>
                </a:lnTo>
                <a:lnTo>
                  <a:pt x="0" y="0"/>
                </a:lnTo>
                <a:lnTo>
                  <a:pt x="0" y="223773"/>
                </a:lnTo>
                <a:close/>
              </a:path>
            </a:pathLst>
          </a:custGeom>
          <a:ln w="1880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3" name="object 23"/>
          <p:cNvSpPr txBox="1"/>
          <p:nvPr/>
        </p:nvSpPr>
        <p:spPr>
          <a:xfrm>
            <a:off x="8356172" y="472278"/>
            <a:ext cx="394335" cy="2197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250" b="1" spc="-45" dirty="0">
                <a:latin typeface="Arial"/>
                <a:cs typeface="Arial"/>
              </a:rPr>
              <a:t>B</a:t>
            </a:r>
            <a:r>
              <a:rPr sz="1250" b="1" spc="-40" dirty="0">
                <a:latin typeface="Arial"/>
                <a:cs typeface="Arial"/>
              </a:rPr>
              <a:t>ac</a:t>
            </a:r>
            <a:r>
              <a:rPr sz="1250" b="1" spc="20" dirty="0">
                <a:latin typeface="Arial"/>
                <a:cs typeface="Arial"/>
              </a:rPr>
              <a:t>k</a:t>
            </a:r>
            <a:endParaRPr sz="1250" dirty="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8769222" y="6474789"/>
            <a:ext cx="205740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lang="en-US" sz="1400" b="1" spc="-75" dirty="0" smtClean="0">
                <a:latin typeface="Arial"/>
                <a:cs typeface="Arial"/>
              </a:rPr>
              <a:t>12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81000" y="6504801"/>
            <a:ext cx="3581400" cy="27699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ru-RU" sz="1200" dirty="0" smtClean="0">
                <a:solidFill>
                  <a:srgbClr val="FF0066"/>
                </a:solidFill>
              </a:rPr>
              <a:t>©</a:t>
            </a:r>
            <a:r>
              <a:rPr lang="en-US" sz="1200" dirty="0" smtClean="0">
                <a:solidFill>
                  <a:srgbClr val="FF0066"/>
                </a:solidFill>
              </a:rPr>
              <a:t> Reference on </a:t>
            </a:r>
            <a:r>
              <a:rPr lang="en-US" sz="1200" dirty="0" smtClean="0">
                <a:solidFill>
                  <a:srgbClr val="FF0066"/>
                </a:solidFill>
                <a:hlinkClick r:id="rId9"/>
              </a:rPr>
              <a:t>www.coloncancer.lv</a:t>
            </a:r>
            <a:r>
              <a:rPr lang="en-US" sz="1200" dirty="0" smtClean="0">
                <a:solidFill>
                  <a:srgbClr val="FF0066"/>
                </a:solidFill>
              </a:rPr>
              <a:t> is obligatory</a:t>
            </a:r>
            <a:endParaRPr lang="ru-RU" sz="1200" dirty="0">
              <a:solidFill>
                <a:srgbClr val="FF0066"/>
              </a:solidFill>
            </a:endParaRPr>
          </a:p>
        </p:txBody>
      </p:sp>
      <p:sp>
        <p:nvSpPr>
          <p:cNvPr id="28" name="object 5"/>
          <p:cNvSpPr txBox="1"/>
          <p:nvPr/>
        </p:nvSpPr>
        <p:spPr>
          <a:xfrm>
            <a:off x="487362" y="188912"/>
            <a:ext cx="7533005" cy="601447"/>
          </a:xfrm>
          <a:prstGeom prst="rect">
            <a:avLst/>
          </a:prstGeom>
          <a:solidFill>
            <a:srgbClr val="5CD430"/>
          </a:solidFill>
        </p:spPr>
        <p:txBody>
          <a:bodyPr vert="horz" wrap="square" lIns="0" tIns="39370" rIns="0" bIns="0" rtlCol="0">
            <a:spAutoFit/>
          </a:bodyPr>
          <a:lstStyle/>
          <a:p>
            <a:pPr marL="788035" algn="ctr">
              <a:lnSpc>
                <a:spcPct val="100000"/>
              </a:lnSpc>
              <a:spcBef>
                <a:spcPts val="310"/>
              </a:spcBef>
            </a:pPr>
            <a:r>
              <a:rPr sz="1600" b="1" i="1" spc="-5" dirty="0" smtClean="0">
                <a:latin typeface="Arial"/>
                <a:cs typeface="Arial"/>
              </a:rPr>
              <a:t>Prospects </a:t>
            </a:r>
            <a:r>
              <a:rPr sz="1600" b="1" i="1" dirty="0" smtClean="0">
                <a:latin typeface="Arial"/>
                <a:cs typeface="Arial"/>
              </a:rPr>
              <a:t>of </a:t>
            </a:r>
            <a:r>
              <a:rPr lang="en-US" sz="1600" b="1" i="1" spc="-5" dirty="0" smtClean="0">
                <a:latin typeface="Arial"/>
                <a:cs typeface="Arial"/>
              </a:rPr>
              <a:t>colon cancer </a:t>
            </a:r>
            <a:r>
              <a:rPr lang="lv-LV" sz="1600" b="1" i="1" spc="-5" dirty="0" smtClean="0">
                <a:latin typeface="Arial"/>
                <a:cs typeface="Arial"/>
              </a:rPr>
              <a:t>screening and treatment </a:t>
            </a:r>
            <a:endParaRPr lang="en-US" sz="1600" b="1" i="1" spc="-5" dirty="0" smtClean="0">
              <a:latin typeface="Arial"/>
              <a:cs typeface="Arial"/>
            </a:endParaRPr>
          </a:p>
          <a:p>
            <a:pPr marL="788035" algn="ctr">
              <a:lnSpc>
                <a:spcPct val="100000"/>
              </a:lnSpc>
              <a:spcBef>
                <a:spcPts val="310"/>
              </a:spcBef>
            </a:pPr>
            <a:r>
              <a:rPr b="1" i="1" dirty="0" smtClean="0">
                <a:latin typeface="Arial"/>
                <a:cs typeface="Arial"/>
              </a:rPr>
              <a:t>Part </a:t>
            </a:r>
            <a:r>
              <a:rPr b="1" i="1" dirty="0">
                <a:latin typeface="Arial"/>
                <a:cs typeface="Arial"/>
              </a:rPr>
              <a:t>3. </a:t>
            </a:r>
            <a:r>
              <a:rPr b="1" i="1" spc="-5" dirty="0">
                <a:latin typeface="Arial"/>
                <a:cs typeface="Arial"/>
              </a:rPr>
              <a:t>Amanual method of intubational</a:t>
            </a:r>
            <a:r>
              <a:rPr b="1" i="1" spc="-150" dirty="0">
                <a:latin typeface="Arial"/>
                <a:cs typeface="Arial"/>
              </a:rPr>
              <a:t> </a:t>
            </a:r>
            <a:r>
              <a:rPr b="1" i="1" spc="-5" dirty="0">
                <a:latin typeface="Arial"/>
                <a:cs typeface="Arial"/>
              </a:rPr>
              <a:t>colonoscopy</a:t>
            </a:r>
            <a:endParaRPr dirty="0">
              <a:latin typeface="Arial"/>
              <a:cs typeface="Arial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533400" y="1371600"/>
            <a:ext cx="220380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lang="lv-LV" sz="1600" b="1" spc="-5" dirty="0">
                <a:solidFill>
                  <a:srgbClr val="FFFFFF"/>
                </a:solidFill>
                <a:latin typeface="Arial"/>
                <a:cs typeface="Arial"/>
              </a:rPr>
              <a:t>Disposable</a:t>
            </a:r>
            <a:r>
              <a:rPr lang="lv-LV" sz="1600" b="1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lv-LV" sz="1600" b="1" spc="-5" dirty="0">
                <a:solidFill>
                  <a:srgbClr val="FFFFFF"/>
                </a:solidFill>
                <a:latin typeface="Arial"/>
                <a:cs typeface="Arial"/>
              </a:rPr>
              <a:t>cartridge</a:t>
            </a:r>
            <a:endParaRPr lang="lv-LV" sz="1600" dirty="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6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object 17"/>
          <p:cNvSpPr txBox="1"/>
          <p:nvPr/>
        </p:nvSpPr>
        <p:spPr>
          <a:xfrm>
            <a:off x="398383" y="1219200"/>
            <a:ext cx="8399189" cy="532132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72745" marR="115570" indent="-342900" algn="just">
              <a:spcAft>
                <a:spcPts val="600"/>
              </a:spcAft>
              <a:buFontTx/>
              <a:buAutoNum type="arabicPeriod"/>
              <a:tabLst>
                <a:tab pos="864869" algn="l"/>
                <a:tab pos="2790190" algn="l"/>
              </a:tabLst>
            </a:pPr>
            <a:r>
              <a:rPr lang="en-US" sz="1600" spc="-10" dirty="0" smtClean="0">
                <a:latin typeface="Arial"/>
                <a:cs typeface="Arial"/>
              </a:rPr>
              <a:t>The </a:t>
            </a:r>
            <a:r>
              <a:rPr lang="en-US" sz="1600" spc="-10" dirty="0">
                <a:latin typeface="Arial"/>
                <a:cs typeface="Arial"/>
              </a:rPr>
              <a:t>results of the work of 2.681 </a:t>
            </a:r>
            <a:r>
              <a:rPr lang="en-US" sz="1600" spc="-10" dirty="0" err="1">
                <a:latin typeface="Arial"/>
                <a:cs typeface="Arial"/>
              </a:rPr>
              <a:t>endoscopists</a:t>
            </a:r>
            <a:r>
              <a:rPr lang="en-US" sz="1600" spc="-10" dirty="0">
                <a:latin typeface="Arial"/>
                <a:cs typeface="Arial"/>
              </a:rPr>
              <a:t> who managed to reach the </a:t>
            </a:r>
            <a:r>
              <a:rPr lang="en-US" sz="1600" spc="-10" dirty="0" smtClean="0">
                <a:latin typeface="Arial"/>
                <a:cs typeface="Arial"/>
              </a:rPr>
              <a:t>c</a:t>
            </a:r>
            <a:r>
              <a:rPr lang="lv-LV" sz="1600" spc="-10" dirty="0" smtClean="0">
                <a:latin typeface="Arial"/>
                <a:cs typeface="Arial"/>
              </a:rPr>
              <a:t>a</a:t>
            </a:r>
            <a:r>
              <a:rPr lang="en-US" sz="1600" spc="-10" dirty="0" err="1" smtClean="0">
                <a:latin typeface="Arial"/>
                <a:cs typeface="Arial"/>
              </a:rPr>
              <a:t>ecum</a:t>
            </a:r>
            <a:r>
              <a:rPr lang="en-US" sz="1600" spc="-10" dirty="0" smtClean="0">
                <a:latin typeface="Arial"/>
                <a:cs typeface="Arial"/>
              </a:rPr>
              <a:t> only </a:t>
            </a:r>
            <a:r>
              <a:rPr lang="lv-LV" sz="1600" spc="-10" dirty="0" smtClean="0">
                <a:latin typeface="Arial"/>
                <a:cs typeface="Arial"/>
              </a:rPr>
              <a:t>in </a:t>
            </a:r>
            <a:r>
              <a:rPr lang="en-US" sz="1600" spc="-10" dirty="0" smtClean="0">
                <a:latin typeface="Arial"/>
                <a:cs typeface="Arial"/>
              </a:rPr>
              <a:t>70</a:t>
            </a:r>
            <a:r>
              <a:rPr lang="en-US" sz="1600" spc="-10" dirty="0">
                <a:latin typeface="Arial"/>
                <a:cs typeface="Arial"/>
              </a:rPr>
              <a:t>% </a:t>
            </a:r>
            <a:r>
              <a:rPr lang="lv-LV" sz="1600" spc="-10" dirty="0" smtClean="0">
                <a:latin typeface="Arial"/>
                <a:cs typeface="Arial"/>
              </a:rPr>
              <a:t>of cases, </a:t>
            </a:r>
            <a:r>
              <a:rPr lang="en-US" sz="1600" spc="-10" dirty="0" smtClean="0">
                <a:latin typeface="Arial"/>
                <a:cs typeface="Arial"/>
              </a:rPr>
              <a:t>proved </a:t>
            </a:r>
            <a:r>
              <a:rPr lang="en-US" sz="1600" spc="-10" dirty="0">
                <a:latin typeface="Arial"/>
                <a:cs typeface="Arial"/>
              </a:rPr>
              <a:t>that not </a:t>
            </a:r>
            <a:r>
              <a:rPr lang="en-US" sz="1600" spc="-10" dirty="0" smtClean="0">
                <a:latin typeface="Arial"/>
                <a:cs typeface="Arial"/>
              </a:rPr>
              <a:t>they</a:t>
            </a:r>
            <a:r>
              <a:rPr lang="lv-LV" sz="1600" spc="-10" dirty="0" smtClean="0">
                <a:latin typeface="Arial"/>
                <a:cs typeface="Arial"/>
              </a:rPr>
              <a:t> are culprits of incomplete examinations</a:t>
            </a:r>
            <a:r>
              <a:rPr lang="en-US" sz="1600" spc="-10" dirty="0" smtClean="0">
                <a:latin typeface="Arial"/>
                <a:cs typeface="Arial"/>
              </a:rPr>
              <a:t>, </a:t>
            </a:r>
            <a:r>
              <a:rPr lang="en-US" sz="1600" spc="-10" dirty="0">
                <a:latin typeface="Arial"/>
                <a:cs typeface="Arial"/>
              </a:rPr>
              <a:t>but the authors of the manual method of </a:t>
            </a:r>
            <a:r>
              <a:rPr lang="en-US" sz="1600" spc="-10" dirty="0" smtClean="0">
                <a:latin typeface="Arial"/>
                <a:cs typeface="Arial"/>
              </a:rPr>
              <a:t>intubation</a:t>
            </a:r>
            <a:r>
              <a:rPr lang="lv-LV" sz="1600" spc="-10" dirty="0" smtClean="0">
                <a:latin typeface="Arial"/>
                <a:cs typeface="Arial"/>
              </a:rPr>
              <a:t>al</a:t>
            </a:r>
            <a:r>
              <a:rPr lang="en-US" sz="1600" spc="-10" dirty="0" smtClean="0">
                <a:latin typeface="Arial"/>
                <a:cs typeface="Arial"/>
              </a:rPr>
              <a:t> </a:t>
            </a:r>
            <a:r>
              <a:rPr lang="en-US" sz="1600" spc="-10" dirty="0">
                <a:latin typeface="Arial"/>
                <a:cs typeface="Arial"/>
              </a:rPr>
              <a:t>colonoscopy and </a:t>
            </a:r>
            <a:r>
              <a:rPr lang="en-US" sz="1600" spc="-10" dirty="0" smtClean="0">
                <a:latin typeface="Arial"/>
                <a:cs typeface="Arial"/>
              </a:rPr>
              <a:t>corresponding </a:t>
            </a:r>
            <a:r>
              <a:rPr lang="en-US" sz="1600" spc="-10" dirty="0">
                <a:latin typeface="Arial"/>
                <a:cs typeface="Arial"/>
              </a:rPr>
              <a:t>endoscopes. Bleeding and other serious complications that </a:t>
            </a:r>
            <a:r>
              <a:rPr lang="en-US" sz="1600" spc="-10" dirty="0" smtClean="0">
                <a:latin typeface="Arial"/>
                <a:cs typeface="Arial"/>
              </a:rPr>
              <a:t>occur in 1 case out of 200 </a:t>
            </a:r>
            <a:r>
              <a:rPr lang="en-US" sz="1600" spc="-10" dirty="0">
                <a:latin typeface="Arial"/>
                <a:cs typeface="Arial"/>
              </a:rPr>
              <a:t>colonoscopies, </a:t>
            </a:r>
            <a:r>
              <a:rPr lang="en-US" sz="1600" spc="-10" dirty="0" smtClean="0">
                <a:latin typeface="Arial"/>
                <a:cs typeface="Arial"/>
              </a:rPr>
              <a:t>colon perforations reaching </a:t>
            </a:r>
            <a:r>
              <a:rPr lang="en-US" sz="1600" spc="-10" dirty="0">
                <a:latin typeface="Arial"/>
                <a:cs typeface="Arial"/>
              </a:rPr>
              <a:t>0.8%, the need for general anesthesia </a:t>
            </a:r>
            <a:r>
              <a:rPr lang="en-US" sz="1600" spc="-10" dirty="0" smtClean="0">
                <a:latin typeface="Arial"/>
                <a:cs typeface="Arial"/>
              </a:rPr>
              <a:t>are </a:t>
            </a:r>
            <a:r>
              <a:rPr lang="en-US" sz="1600" spc="-10" dirty="0">
                <a:latin typeface="Arial"/>
                <a:cs typeface="Arial"/>
              </a:rPr>
              <a:t>also among complaints to authors of the manual method.</a:t>
            </a:r>
          </a:p>
          <a:p>
            <a:pPr marL="372745" marR="115570" indent="-342900" algn="just">
              <a:spcAft>
                <a:spcPts val="600"/>
              </a:spcAft>
              <a:buFontTx/>
              <a:buAutoNum type="arabicPeriod"/>
              <a:tabLst>
                <a:tab pos="864869" algn="l"/>
                <a:tab pos="2790190" algn="l"/>
              </a:tabLst>
            </a:pPr>
            <a:r>
              <a:rPr lang="en-US" sz="1600" spc="-10" dirty="0">
                <a:latin typeface="Arial"/>
                <a:cs typeface="Arial"/>
              </a:rPr>
              <a:t>Alternative colonoscopy should be ergonomic, </a:t>
            </a:r>
            <a:r>
              <a:rPr lang="en-US" sz="1600" spc="-10" dirty="0" err="1">
                <a:latin typeface="Arial"/>
                <a:cs typeface="Arial"/>
              </a:rPr>
              <a:t>atraumatic</a:t>
            </a:r>
            <a:r>
              <a:rPr lang="en-US" sz="1600" spc="-10" dirty="0">
                <a:latin typeface="Arial"/>
                <a:cs typeface="Arial"/>
              </a:rPr>
              <a:t>, painless, complete and proportionate, provide a biopsy and exclude cross-infection of patients.</a:t>
            </a:r>
          </a:p>
          <a:p>
            <a:pPr marL="372745" marR="115570" indent="-342900" algn="just">
              <a:spcAft>
                <a:spcPts val="600"/>
              </a:spcAft>
              <a:buFontTx/>
              <a:buAutoNum type="arabicPeriod"/>
              <a:tabLst>
                <a:tab pos="864869" algn="l"/>
                <a:tab pos="2790190" algn="l"/>
              </a:tabLst>
            </a:pPr>
            <a:r>
              <a:rPr lang="en-US" sz="1600" spc="-10" dirty="0">
                <a:latin typeface="Arial"/>
                <a:cs typeface="Arial"/>
              </a:rPr>
              <a:t>L. Euler's formula </a:t>
            </a:r>
            <a:r>
              <a:rPr lang="en-US" sz="1600" dirty="0">
                <a:latin typeface="Arial"/>
                <a:cs typeface="Arial"/>
              </a:rPr>
              <a:t>Q</a:t>
            </a:r>
            <a:r>
              <a:rPr lang="en-US" sz="1575" baseline="-21164" dirty="0">
                <a:latin typeface="Arial"/>
                <a:cs typeface="Arial"/>
              </a:rPr>
              <a:t>1</a:t>
            </a:r>
            <a:r>
              <a:rPr lang="en-US" sz="1600" dirty="0">
                <a:latin typeface="Arial"/>
                <a:cs typeface="Arial"/>
              </a:rPr>
              <a:t>/Q</a:t>
            </a:r>
            <a:r>
              <a:rPr lang="en-US" sz="1575" baseline="-21164" dirty="0">
                <a:latin typeface="Arial"/>
                <a:cs typeface="Arial"/>
              </a:rPr>
              <a:t>2</a:t>
            </a:r>
            <a:r>
              <a:rPr lang="en-US" sz="1600" dirty="0">
                <a:latin typeface="Arial"/>
                <a:cs typeface="Arial"/>
              </a:rPr>
              <a:t>=e</a:t>
            </a:r>
            <a:r>
              <a:rPr lang="el-GR" sz="1575" baseline="26455" dirty="0">
                <a:latin typeface="Arial"/>
                <a:cs typeface="Arial"/>
              </a:rPr>
              <a:t>α</a:t>
            </a:r>
            <a:r>
              <a:rPr lang="en-US" sz="1575" baseline="26455" dirty="0">
                <a:latin typeface="Arial"/>
                <a:cs typeface="Arial"/>
              </a:rPr>
              <a:t>ƒ</a:t>
            </a:r>
            <a:r>
              <a:rPr lang="ru-RU" sz="1600" spc="-5" dirty="0">
                <a:latin typeface="Arial"/>
                <a:cs typeface="Arial"/>
              </a:rPr>
              <a:t> </a:t>
            </a:r>
            <a:r>
              <a:rPr lang="en-US" sz="1600" spc="-10" dirty="0" smtClean="0">
                <a:latin typeface="Arial"/>
                <a:cs typeface="Arial"/>
              </a:rPr>
              <a:t>confirmed </a:t>
            </a:r>
            <a:r>
              <a:rPr lang="en-US" sz="1600" spc="-10" dirty="0">
                <a:latin typeface="Arial"/>
                <a:cs typeface="Arial"/>
              </a:rPr>
              <a:t>the empirical conclusion that the reason for the </a:t>
            </a:r>
            <a:r>
              <a:rPr lang="en-US" sz="1600" spc="-10" dirty="0" smtClean="0">
                <a:latin typeface="Arial"/>
                <a:cs typeface="Arial"/>
              </a:rPr>
              <a:t>large intestine’s intubation </a:t>
            </a:r>
            <a:r>
              <a:rPr lang="en-US" sz="1600" spc="-10" dirty="0">
                <a:latin typeface="Arial"/>
                <a:cs typeface="Arial"/>
              </a:rPr>
              <a:t>difficulties </a:t>
            </a:r>
            <a:r>
              <a:rPr lang="en-US" sz="1600" spc="-10" dirty="0" smtClean="0">
                <a:latin typeface="Arial"/>
                <a:cs typeface="Arial"/>
              </a:rPr>
              <a:t>lies in </a:t>
            </a:r>
            <a:r>
              <a:rPr lang="en-US" sz="1600" spc="-10" dirty="0">
                <a:latin typeface="Arial"/>
                <a:cs typeface="Arial"/>
              </a:rPr>
              <a:t>its bends, the sum of which reaches </a:t>
            </a:r>
            <a:r>
              <a:rPr lang="ru-RU" sz="1600" spc="-5" dirty="0">
                <a:latin typeface="Arial"/>
                <a:cs typeface="Arial"/>
              </a:rPr>
              <a:t>1000</a:t>
            </a:r>
            <a:r>
              <a:rPr lang="ru-RU" sz="1400" b="1" spc="-5" baseline="30000" dirty="0">
                <a:latin typeface="Arial"/>
                <a:cs typeface="Arial"/>
              </a:rPr>
              <a:t>О</a:t>
            </a:r>
            <a:r>
              <a:rPr lang="en-US" sz="1600" spc="-10" dirty="0" smtClean="0">
                <a:latin typeface="Arial"/>
                <a:cs typeface="Arial"/>
              </a:rPr>
              <a:t>; </a:t>
            </a:r>
            <a:r>
              <a:rPr lang="en-US" sz="1600" spc="-10" dirty="0">
                <a:latin typeface="Arial"/>
                <a:cs typeface="Arial"/>
              </a:rPr>
              <a:t>and allowed to offer intubation </a:t>
            </a:r>
            <a:r>
              <a:rPr lang="en-US" sz="1600" spc="-10" dirty="0" smtClean="0">
                <a:latin typeface="Arial"/>
                <a:cs typeface="Arial"/>
              </a:rPr>
              <a:t>according the "pull-&amp;-push </a:t>
            </a:r>
            <a:r>
              <a:rPr lang="en-US" sz="1600" spc="-10" dirty="0">
                <a:latin typeface="Arial"/>
                <a:cs typeface="Arial"/>
              </a:rPr>
              <a:t>principle </a:t>
            </a:r>
            <a:r>
              <a:rPr lang="en-US" sz="1600" spc="-10" dirty="0" smtClean="0">
                <a:latin typeface="Arial"/>
                <a:cs typeface="Arial"/>
              </a:rPr>
              <a:t>"</a:t>
            </a:r>
            <a:endParaRPr lang="en-US" sz="1600" spc="-10" dirty="0">
              <a:latin typeface="Arial"/>
              <a:cs typeface="Arial"/>
            </a:endParaRPr>
          </a:p>
          <a:p>
            <a:pPr marL="372745" marR="115570" indent="-342900" algn="just">
              <a:spcAft>
                <a:spcPts val="600"/>
              </a:spcAft>
              <a:buFontTx/>
              <a:buAutoNum type="arabicPeriod"/>
              <a:tabLst>
                <a:tab pos="864869" algn="l"/>
                <a:tab pos="2790190" algn="l"/>
              </a:tabLst>
            </a:pPr>
            <a:r>
              <a:rPr lang="en-US" sz="1600" spc="-10" dirty="0">
                <a:latin typeface="Arial"/>
                <a:cs typeface="Arial"/>
              </a:rPr>
              <a:t>The first "</a:t>
            </a:r>
            <a:r>
              <a:rPr lang="en-US" sz="1600" spc="-10" dirty="0" smtClean="0">
                <a:latin typeface="Arial"/>
                <a:cs typeface="Arial"/>
              </a:rPr>
              <a:t>pull-&amp;-push</a:t>
            </a:r>
            <a:r>
              <a:rPr lang="en-US" sz="1600" spc="-10" dirty="0">
                <a:latin typeface="Arial"/>
                <a:cs typeface="Arial"/>
              </a:rPr>
              <a:t>" </a:t>
            </a:r>
            <a:r>
              <a:rPr lang="en-US" sz="1600" spc="-10" dirty="0" err="1">
                <a:latin typeface="Arial"/>
                <a:cs typeface="Arial"/>
              </a:rPr>
              <a:t>colonoscope</a:t>
            </a:r>
            <a:r>
              <a:rPr lang="en-US" sz="1600" spc="-10" dirty="0">
                <a:latin typeface="Arial"/>
                <a:cs typeface="Arial"/>
              </a:rPr>
              <a:t> was </a:t>
            </a:r>
            <a:r>
              <a:rPr lang="en-US" sz="1600" spc="-10" dirty="0" smtClean="0">
                <a:latin typeface="Arial"/>
                <a:cs typeface="Arial"/>
              </a:rPr>
              <a:t>applied by </a:t>
            </a:r>
            <a:r>
              <a:rPr lang="en-US" sz="1600" spc="-10" dirty="0">
                <a:latin typeface="Arial"/>
                <a:cs typeface="Arial"/>
              </a:rPr>
              <a:t>the author back in 1978. </a:t>
            </a:r>
            <a:r>
              <a:rPr lang="en-US" sz="1600" spc="-10" dirty="0" smtClean="0">
                <a:latin typeface="Arial"/>
                <a:cs typeface="Arial"/>
              </a:rPr>
              <a:t>Its </a:t>
            </a:r>
            <a:r>
              <a:rPr lang="en-US" sz="1600" spc="-10" dirty="0" err="1" smtClean="0">
                <a:latin typeface="Arial"/>
                <a:cs typeface="Arial"/>
              </a:rPr>
              <a:t>intraintestinal</a:t>
            </a:r>
            <a:r>
              <a:rPr lang="en-US" sz="1600" spc="-10" dirty="0" smtClean="0">
                <a:latin typeface="Arial"/>
                <a:cs typeface="Arial"/>
              </a:rPr>
              <a:t> </a:t>
            </a:r>
            <a:r>
              <a:rPr lang="en-US" sz="1600" spc="-10" dirty="0">
                <a:latin typeface="Arial"/>
                <a:cs typeface="Arial"/>
              </a:rPr>
              <a:t>force </a:t>
            </a:r>
            <a:r>
              <a:rPr lang="en-US" sz="1600" spc="-10" dirty="0" smtClean="0">
                <a:latin typeface="Arial"/>
                <a:cs typeface="Arial"/>
              </a:rPr>
              <a:t>"</a:t>
            </a:r>
            <a:r>
              <a:rPr lang="en-US" sz="1600" spc="-10" dirty="0">
                <a:latin typeface="Arial"/>
                <a:cs typeface="Arial"/>
              </a:rPr>
              <a:t>pull" is generated by an </a:t>
            </a:r>
            <a:r>
              <a:rPr lang="en-US" sz="1600" spc="-10" dirty="0" err="1">
                <a:latin typeface="Arial"/>
                <a:cs typeface="Arial"/>
              </a:rPr>
              <a:t>invaginator</a:t>
            </a:r>
            <a:r>
              <a:rPr lang="en-US" sz="1600" spc="-10" dirty="0">
                <a:latin typeface="Arial"/>
                <a:cs typeface="Arial"/>
              </a:rPr>
              <a:t> - a thin-walled sleeve </a:t>
            </a:r>
            <a:r>
              <a:rPr lang="en-US" sz="1600" spc="-10" dirty="0" err="1" smtClean="0">
                <a:latin typeface="Arial"/>
                <a:cs typeface="Arial"/>
              </a:rPr>
              <a:t>everted</a:t>
            </a:r>
            <a:r>
              <a:rPr lang="en-US" sz="1600" spc="-10" dirty="0" smtClean="0">
                <a:latin typeface="Arial"/>
                <a:cs typeface="Arial"/>
              </a:rPr>
              <a:t> by </a:t>
            </a:r>
            <a:r>
              <a:rPr lang="en-US" sz="1600" spc="-10" dirty="0">
                <a:latin typeface="Arial"/>
                <a:cs typeface="Arial"/>
              </a:rPr>
              <a:t>air pressure as a finger of a surgical glove; source of synchronous external force "push" </a:t>
            </a:r>
            <a:r>
              <a:rPr lang="en-US" sz="1600" spc="-10" dirty="0" smtClean="0">
                <a:latin typeface="Arial"/>
                <a:cs typeface="Arial"/>
              </a:rPr>
              <a:t>is the </a:t>
            </a:r>
            <a:r>
              <a:rPr lang="en-US" sz="1600" spc="-10" dirty="0">
                <a:latin typeface="Arial"/>
                <a:cs typeface="Arial"/>
              </a:rPr>
              <a:t>hand of the </a:t>
            </a:r>
            <a:r>
              <a:rPr lang="en-US" sz="1600" spc="-10" dirty="0" err="1">
                <a:latin typeface="Arial"/>
                <a:cs typeface="Arial"/>
              </a:rPr>
              <a:t>endoscopist</a:t>
            </a:r>
            <a:r>
              <a:rPr lang="en-US" sz="1600" spc="-10" dirty="0">
                <a:latin typeface="Arial"/>
                <a:cs typeface="Arial"/>
              </a:rPr>
              <a:t>.</a:t>
            </a:r>
          </a:p>
          <a:p>
            <a:pPr marL="372745" marR="115570" indent="-342900" algn="just">
              <a:spcAft>
                <a:spcPts val="600"/>
              </a:spcAft>
              <a:buFontTx/>
              <a:buAutoNum type="arabicPeriod"/>
              <a:tabLst>
                <a:tab pos="864869" algn="l"/>
                <a:tab pos="2790190" algn="l"/>
              </a:tabLst>
            </a:pPr>
            <a:r>
              <a:rPr lang="en-US" sz="1600" spc="-10" dirty="0" err="1" smtClean="0">
                <a:latin typeface="Arial"/>
                <a:cs typeface="Arial"/>
              </a:rPr>
              <a:t>Testings</a:t>
            </a:r>
            <a:r>
              <a:rPr lang="en-US" sz="1600" spc="-10" dirty="0" smtClean="0">
                <a:latin typeface="Arial"/>
                <a:cs typeface="Arial"/>
              </a:rPr>
              <a:t> </a:t>
            </a:r>
            <a:r>
              <a:rPr lang="en-US" sz="1600" spc="-10" dirty="0">
                <a:latin typeface="Arial"/>
                <a:cs typeface="Arial"/>
              </a:rPr>
              <a:t>of </a:t>
            </a:r>
            <a:r>
              <a:rPr lang="en-US" sz="1600" spc="-10" dirty="0" smtClean="0">
                <a:latin typeface="Arial"/>
                <a:cs typeface="Arial"/>
              </a:rPr>
              <a:t>the two-forced </a:t>
            </a:r>
            <a:r>
              <a:rPr lang="en-US" sz="1600" spc="-10" dirty="0" err="1" smtClean="0">
                <a:latin typeface="Arial"/>
                <a:cs typeface="Arial"/>
              </a:rPr>
              <a:t>colonoscope</a:t>
            </a:r>
            <a:r>
              <a:rPr lang="en-US" sz="1600" spc="-10" dirty="0" smtClean="0">
                <a:latin typeface="Arial"/>
                <a:cs typeface="Arial"/>
              </a:rPr>
              <a:t> </a:t>
            </a:r>
            <a:r>
              <a:rPr lang="en-US" sz="1600" spc="-10" dirty="0">
                <a:latin typeface="Arial"/>
                <a:cs typeface="Arial"/>
              </a:rPr>
              <a:t>in humans have </a:t>
            </a:r>
            <a:r>
              <a:rPr lang="en-US" sz="1600" spc="-10" dirty="0" smtClean="0">
                <a:latin typeface="Arial"/>
                <a:cs typeface="Arial"/>
              </a:rPr>
              <a:t>proved</a:t>
            </a:r>
            <a:r>
              <a:rPr lang="en-US" sz="1600" spc="-10" dirty="0">
                <a:latin typeface="Arial"/>
                <a:cs typeface="Arial"/>
              </a:rPr>
              <a:t>: 1. ergonomic intubation, 2. complete and proportionate intubation, 3 painless intubation.</a:t>
            </a:r>
          </a:p>
          <a:p>
            <a:pPr marL="372745" marR="115570" indent="-342900" algn="just">
              <a:spcAft>
                <a:spcPts val="600"/>
              </a:spcAft>
              <a:buFontTx/>
              <a:buAutoNum type="arabicPeriod"/>
              <a:tabLst>
                <a:tab pos="864869" algn="l"/>
                <a:tab pos="2790190" algn="l"/>
              </a:tabLst>
            </a:pPr>
            <a:r>
              <a:rPr lang="en-US" sz="1600" spc="-10" dirty="0">
                <a:latin typeface="Arial"/>
                <a:cs typeface="Arial"/>
              </a:rPr>
              <a:t>The second </a:t>
            </a:r>
            <a:r>
              <a:rPr lang="en-US" sz="1600" spc="-10" dirty="0" smtClean="0">
                <a:latin typeface="Arial"/>
                <a:cs typeface="Arial"/>
              </a:rPr>
              <a:t>two-forced </a:t>
            </a:r>
            <a:r>
              <a:rPr lang="en-US" sz="1600" spc="-10" dirty="0" err="1">
                <a:latin typeface="Arial"/>
                <a:cs typeface="Arial"/>
              </a:rPr>
              <a:t>colonoscope</a:t>
            </a:r>
            <a:r>
              <a:rPr lang="en-US" sz="1600" spc="-10" dirty="0">
                <a:latin typeface="Arial"/>
                <a:cs typeface="Arial"/>
              </a:rPr>
              <a:t> </a:t>
            </a:r>
            <a:r>
              <a:rPr lang="en-US" sz="1600" spc="-10" dirty="0" smtClean="0">
                <a:latin typeface="Arial"/>
                <a:cs typeface="Arial"/>
              </a:rPr>
              <a:t>comprises a disposable </a:t>
            </a:r>
            <a:r>
              <a:rPr lang="en-US" sz="1600" spc="-10" dirty="0">
                <a:latin typeface="Arial"/>
                <a:cs typeface="Arial"/>
              </a:rPr>
              <a:t>cartridge, which is </a:t>
            </a:r>
            <a:r>
              <a:rPr lang="en-US" sz="1600" spc="-10" dirty="0" smtClean="0">
                <a:latin typeface="Arial"/>
                <a:cs typeface="Arial"/>
              </a:rPr>
              <a:t>putted </a:t>
            </a:r>
            <a:r>
              <a:rPr lang="en-US" sz="1600" spc="-10" dirty="0">
                <a:latin typeface="Arial"/>
                <a:cs typeface="Arial"/>
              </a:rPr>
              <a:t>on the </a:t>
            </a:r>
            <a:r>
              <a:rPr lang="en-US" sz="1600" spc="-10" dirty="0" smtClean="0">
                <a:latin typeface="Arial"/>
                <a:cs typeface="Arial"/>
              </a:rPr>
              <a:t>tip of an endoscopic </a:t>
            </a:r>
            <a:r>
              <a:rPr lang="en-US" sz="1600" spc="-10" dirty="0">
                <a:latin typeface="Arial"/>
                <a:cs typeface="Arial"/>
              </a:rPr>
              <a:t>tube. The cartridge </a:t>
            </a:r>
            <a:r>
              <a:rPr lang="en-US" sz="1600" spc="-10" dirty="0" smtClean="0">
                <a:latin typeface="Arial"/>
                <a:cs typeface="Arial"/>
              </a:rPr>
              <a:t>comprises the </a:t>
            </a:r>
            <a:r>
              <a:rPr lang="en-US" sz="1600" spc="-10" dirty="0" err="1">
                <a:latin typeface="Arial"/>
                <a:cs typeface="Arial"/>
              </a:rPr>
              <a:t>invaginator</a:t>
            </a:r>
            <a:r>
              <a:rPr lang="en-US" sz="1600" spc="-10" dirty="0">
                <a:latin typeface="Arial"/>
                <a:cs typeface="Arial"/>
              </a:rPr>
              <a:t> and the endoscopic tube </a:t>
            </a:r>
            <a:r>
              <a:rPr lang="en-US" sz="1600" spc="-10" dirty="0" smtClean="0">
                <a:latin typeface="Arial"/>
                <a:cs typeface="Arial"/>
              </a:rPr>
              <a:t>feeder, </a:t>
            </a:r>
            <a:r>
              <a:rPr lang="en-US" sz="1600" spc="-10" dirty="0">
                <a:latin typeface="Arial"/>
                <a:cs typeface="Arial"/>
              </a:rPr>
              <a:t>which eliminated the subjective </a:t>
            </a:r>
            <a:r>
              <a:rPr lang="en-US" sz="1600" spc="-10" dirty="0" smtClean="0">
                <a:latin typeface="Arial"/>
                <a:cs typeface="Arial"/>
              </a:rPr>
              <a:t>moment of intubation .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39749" y="927354"/>
            <a:ext cx="8148637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lang="en-US" sz="1600" b="1" spc="-35" dirty="0" smtClean="0">
                <a:latin typeface="Arial"/>
                <a:cs typeface="Arial"/>
              </a:rPr>
              <a:t>13</a:t>
            </a:r>
            <a:r>
              <a:rPr sz="1600" b="1" spc="-35" dirty="0" smtClean="0">
                <a:latin typeface="Arial"/>
                <a:cs typeface="Arial"/>
              </a:rPr>
              <a:t>. </a:t>
            </a:r>
            <a:r>
              <a:rPr lang="en-US" sz="1600" b="1" spc="-15" dirty="0" smtClean="0">
                <a:latin typeface="Arial"/>
                <a:cs typeface="Arial"/>
              </a:rPr>
              <a:t>Conclusion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8161282" y="168116"/>
            <a:ext cx="753110" cy="224154"/>
          </a:xfrm>
          <a:custGeom>
            <a:avLst/>
            <a:gdLst/>
            <a:ahLst/>
            <a:cxnLst/>
            <a:rect l="l" t="t" r="r" b="b"/>
            <a:pathLst>
              <a:path w="753109" h="224154">
                <a:moveTo>
                  <a:pt x="0" y="223773"/>
                </a:moveTo>
                <a:lnTo>
                  <a:pt x="752557" y="223773"/>
                </a:lnTo>
                <a:lnTo>
                  <a:pt x="752557" y="0"/>
                </a:lnTo>
                <a:lnTo>
                  <a:pt x="0" y="0"/>
                </a:lnTo>
                <a:lnTo>
                  <a:pt x="0" y="223773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9" name="object 19"/>
          <p:cNvSpPr/>
          <p:nvPr/>
        </p:nvSpPr>
        <p:spPr>
          <a:xfrm>
            <a:off x="8161282" y="168116"/>
            <a:ext cx="753110" cy="224154"/>
          </a:xfrm>
          <a:custGeom>
            <a:avLst/>
            <a:gdLst/>
            <a:ahLst/>
            <a:cxnLst/>
            <a:rect l="l" t="t" r="r" b="b"/>
            <a:pathLst>
              <a:path w="753109" h="224154">
                <a:moveTo>
                  <a:pt x="0" y="223773"/>
                </a:moveTo>
                <a:lnTo>
                  <a:pt x="752557" y="223773"/>
                </a:lnTo>
                <a:lnTo>
                  <a:pt x="752557" y="0"/>
                </a:lnTo>
                <a:lnTo>
                  <a:pt x="0" y="0"/>
                </a:lnTo>
                <a:lnTo>
                  <a:pt x="0" y="223773"/>
                </a:lnTo>
                <a:close/>
              </a:path>
            </a:pathLst>
          </a:custGeom>
          <a:ln w="1880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0" name="object 20"/>
          <p:cNvSpPr txBox="1"/>
          <p:nvPr/>
        </p:nvSpPr>
        <p:spPr>
          <a:xfrm>
            <a:off x="8232542" y="167478"/>
            <a:ext cx="633730" cy="2197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250" b="1" spc="-35" dirty="0">
                <a:latin typeface="Arial"/>
                <a:cs typeface="Arial"/>
              </a:rPr>
              <a:t>Fo</a:t>
            </a:r>
            <a:r>
              <a:rPr sz="1250" b="1" spc="-30" dirty="0">
                <a:latin typeface="Arial"/>
                <a:cs typeface="Arial"/>
              </a:rPr>
              <a:t>rw</a:t>
            </a:r>
            <a:r>
              <a:rPr sz="1250" b="1" spc="-40" dirty="0">
                <a:latin typeface="Arial"/>
                <a:cs typeface="Arial"/>
              </a:rPr>
              <a:t>a</a:t>
            </a:r>
            <a:r>
              <a:rPr sz="1250" b="1" spc="-30" dirty="0">
                <a:latin typeface="Arial"/>
                <a:cs typeface="Arial"/>
              </a:rPr>
              <a:t>r</a:t>
            </a:r>
            <a:r>
              <a:rPr sz="1250" b="1" spc="20" dirty="0">
                <a:latin typeface="Arial"/>
                <a:cs typeface="Arial"/>
              </a:rPr>
              <a:t>d</a:t>
            </a:r>
            <a:endParaRPr sz="1250" dirty="0">
              <a:latin typeface="Arial"/>
              <a:cs typeface="Arial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8161282" y="472916"/>
            <a:ext cx="753110" cy="224154"/>
          </a:xfrm>
          <a:custGeom>
            <a:avLst/>
            <a:gdLst/>
            <a:ahLst/>
            <a:cxnLst/>
            <a:rect l="l" t="t" r="r" b="b"/>
            <a:pathLst>
              <a:path w="753109" h="224154">
                <a:moveTo>
                  <a:pt x="0" y="223773"/>
                </a:moveTo>
                <a:lnTo>
                  <a:pt x="752557" y="223773"/>
                </a:lnTo>
                <a:lnTo>
                  <a:pt x="752557" y="0"/>
                </a:lnTo>
                <a:lnTo>
                  <a:pt x="0" y="0"/>
                </a:lnTo>
                <a:lnTo>
                  <a:pt x="0" y="223773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2" name="object 22"/>
          <p:cNvSpPr/>
          <p:nvPr/>
        </p:nvSpPr>
        <p:spPr>
          <a:xfrm>
            <a:off x="8161282" y="472916"/>
            <a:ext cx="753110" cy="224154"/>
          </a:xfrm>
          <a:custGeom>
            <a:avLst/>
            <a:gdLst/>
            <a:ahLst/>
            <a:cxnLst/>
            <a:rect l="l" t="t" r="r" b="b"/>
            <a:pathLst>
              <a:path w="753109" h="224154">
                <a:moveTo>
                  <a:pt x="0" y="223773"/>
                </a:moveTo>
                <a:lnTo>
                  <a:pt x="752557" y="223773"/>
                </a:lnTo>
                <a:lnTo>
                  <a:pt x="752557" y="0"/>
                </a:lnTo>
                <a:lnTo>
                  <a:pt x="0" y="0"/>
                </a:lnTo>
                <a:lnTo>
                  <a:pt x="0" y="223773"/>
                </a:lnTo>
                <a:close/>
              </a:path>
            </a:pathLst>
          </a:custGeom>
          <a:ln w="1880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3" name="object 23"/>
          <p:cNvSpPr txBox="1"/>
          <p:nvPr/>
        </p:nvSpPr>
        <p:spPr>
          <a:xfrm>
            <a:off x="8356172" y="472278"/>
            <a:ext cx="394335" cy="2197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250" b="1" spc="-45" dirty="0">
                <a:latin typeface="Arial"/>
                <a:cs typeface="Arial"/>
              </a:rPr>
              <a:t>B</a:t>
            </a:r>
            <a:r>
              <a:rPr sz="1250" b="1" spc="-40" dirty="0">
                <a:latin typeface="Arial"/>
                <a:cs typeface="Arial"/>
              </a:rPr>
              <a:t>ac</a:t>
            </a:r>
            <a:r>
              <a:rPr sz="1250" b="1" spc="20" dirty="0">
                <a:latin typeface="Arial"/>
                <a:cs typeface="Arial"/>
              </a:rPr>
              <a:t>k</a:t>
            </a:r>
            <a:endParaRPr sz="1250" dirty="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8769222" y="6474789"/>
            <a:ext cx="205740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lang="en-US" sz="1400" b="1" spc="-75" dirty="0" smtClean="0">
                <a:latin typeface="Arial"/>
                <a:cs typeface="Arial"/>
              </a:rPr>
              <a:t>13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81000" y="6504801"/>
            <a:ext cx="3581400" cy="27699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ru-RU" sz="1200" dirty="0" smtClean="0">
                <a:solidFill>
                  <a:srgbClr val="FF0066"/>
                </a:solidFill>
              </a:rPr>
              <a:t>©</a:t>
            </a:r>
            <a:r>
              <a:rPr lang="en-US" sz="1200" dirty="0" smtClean="0">
                <a:solidFill>
                  <a:srgbClr val="FF0066"/>
                </a:solidFill>
              </a:rPr>
              <a:t> Reference on </a:t>
            </a:r>
            <a:r>
              <a:rPr lang="en-US" sz="1200" dirty="0" smtClean="0">
                <a:solidFill>
                  <a:srgbClr val="FF0066"/>
                </a:solidFill>
                <a:hlinkClick r:id="rId2"/>
              </a:rPr>
              <a:t>www.coloncancer.lv</a:t>
            </a:r>
            <a:r>
              <a:rPr lang="en-US" sz="1200" dirty="0" smtClean="0">
                <a:solidFill>
                  <a:srgbClr val="FF0066"/>
                </a:solidFill>
              </a:rPr>
              <a:t> is obligatory</a:t>
            </a:r>
            <a:endParaRPr lang="ru-RU" sz="1200" dirty="0">
              <a:solidFill>
                <a:srgbClr val="FF0066"/>
              </a:solidFill>
            </a:endParaRPr>
          </a:p>
        </p:txBody>
      </p:sp>
      <p:sp>
        <p:nvSpPr>
          <p:cNvPr id="28" name="object 5"/>
          <p:cNvSpPr txBox="1"/>
          <p:nvPr/>
        </p:nvSpPr>
        <p:spPr>
          <a:xfrm>
            <a:off x="487362" y="188912"/>
            <a:ext cx="7533005" cy="601447"/>
          </a:xfrm>
          <a:prstGeom prst="rect">
            <a:avLst/>
          </a:prstGeom>
          <a:solidFill>
            <a:srgbClr val="5CD430"/>
          </a:solidFill>
        </p:spPr>
        <p:txBody>
          <a:bodyPr vert="horz" wrap="square" lIns="0" tIns="39370" rIns="0" bIns="0" rtlCol="0">
            <a:spAutoFit/>
          </a:bodyPr>
          <a:lstStyle/>
          <a:p>
            <a:pPr marL="788035" algn="ctr">
              <a:lnSpc>
                <a:spcPct val="100000"/>
              </a:lnSpc>
              <a:spcBef>
                <a:spcPts val="310"/>
              </a:spcBef>
            </a:pPr>
            <a:r>
              <a:rPr sz="1600" b="1" i="1" spc="-5" dirty="0" smtClean="0">
                <a:latin typeface="Arial"/>
                <a:cs typeface="Arial"/>
              </a:rPr>
              <a:t>Prospects </a:t>
            </a:r>
            <a:r>
              <a:rPr sz="1600" b="1" i="1" dirty="0" smtClean="0">
                <a:latin typeface="Arial"/>
                <a:cs typeface="Arial"/>
              </a:rPr>
              <a:t>of </a:t>
            </a:r>
            <a:r>
              <a:rPr lang="en-US" sz="1600" b="1" i="1" spc="-5" dirty="0" smtClean="0">
                <a:latin typeface="Arial"/>
                <a:cs typeface="Arial"/>
              </a:rPr>
              <a:t>colon cancer </a:t>
            </a:r>
            <a:r>
              <a:rPr lang="lv-LV" sz="1600" b="1" i="1" spc="-5" dirty="0" smtClean="0">
                <a:latin typeface="Arial"/>
                <a:cs typeface="Arial"/>
              </a:rPr>
              <a:t>screening and treatment </a:t>
            </a:r>
            <a:endParaRPr lang="en-US" sz="1600" b="1" i="1" spc="-5" dirty="0" smtClean="0">
              <a:latin typeface="Arial"/>
              <a:cs typeface="Arial"/>
            </a:endParaRPr>
          </a:p>
          <a:p>
            <a:pPr marL="788035" algn="ctr">
              <a:lnSpc>
                <a:spcPct val="100000"/>
              </a:lnSpc>
              <a:spcBef>
                <a:spcPts val="310"/>
              </a:spcBef>
            </a:pPr>
            <a:r>
              <a:rPr b="1" i="1" dirty="0" smtClean="0">
                <a:latin typeface="Arial"/>
                <a:cs typeface="Arial"/>
              </a:rPr>
              <a:t>Part </a:t>
            </a:r>
            <a:r>
              <a:rPr b="1" i="1" dirty="0">
                <a:latin typeface="Arial"/>
                <a:cs typeface="Arial"/>
              </a:rPr>
              <a:t>3. </a:t>
            </a:r>
            <a:r>
              <a:rPr b="1" i="1" spc="-5" dirty="0">
                <a:latin typeface="Arial"/>
                <a:cs typeface="Arial"/>
              </a:rPr>
              <a:t>Amanual method of intubational</a:t>
            </a:r>
            <a:r>
              <a:rPr b="1" i="1" spc="-150" dirty="0">
                <a:latin typeface="Arial"/>
                <a:cs typeface="Arial"/>
              </a:rPr>
              <a:t> </a:t>
            </a:r>
            <a:r>
              <a:rPr b="1" i="1" spc="-5" dirty="0">
                <a:latin typeface="Arial"/>
                <a:cs typeface="Arial"/>
              </a:rPr>
              <a:t>colonoscopy</a:t>
            </a:r>
            <a:endParaRPr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77806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8161282" y="168116"/>
            <a:ext cx="753110" cy="224154"/>
          </a:xfrm>
          <a:custGeom>
            <a:avLst/>
            <a:gdLst/>
            <a:ahLst/>
            <a:cxnLst/>
            <a:rect l="l" t="t" r="r" b="b"/>
            <a:pathLst>
              <a:path w="753109" h="224154">
                <a:moveTo>
                  <a:pt x="0" y="223773"/>
                </a:moveTo>
                <a:lnTo>
                  <a:pt x="752557" y="223773"/>
                </a:lnTo>
                <a:lnTo>
                  <a:pt x="752557" y="0"/>
                </a:lnTo>
                <a:lnTo>
                  <a:pt x="0" y="0"/>
                </a:lnTo>
                <a:lnTo>
                  <a:pt x="0" y="223773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/>
          <p:nvPr/>
        </p:nvSpPr>
        <p:spPr>
          <a:xfrm>
            <a:off x="8161282" y="168116"/>
            <a:ext cx="753110" cy="224154"/>
          </a:xfrm>
          <a:custGeom>
            <a:avLst/>
            <a:gdLst/>
            <a:ahLst/>
            <a:cxnLst/>
            <a:rect l="l" t="t" r="r" b="b"/>
            <a:pathLst>
              <a:path w="753109" h="224154">
                <a:moveTo>
                  <a:pt x="0" y="223773"/>
                </a:moveTo>
                <a:lnTo>
                  <a:pt x="752557" y="223773"/>
                </a:lnTo>
                <a:lnTo>
                  <a:pt x="752557" y="0"/>
                </a:lnTo>
                <a:lnTo>
                  <a:pt x="0" y="0"/>
                </a:lnTo>
                <a:lnTo>
                  <a:pt x="0" y="223773"/>
                </a:lnTo>
                <a:close/>
              </a:path>
            </a:pathLst>
          </a:custGeom>
          <a:ln w="1880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8232542" y="167478"/>
            <a:ext cx="633730" cy="2197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250" b="1" spc="-35" dirty="0">
                <a:latin typeface="Arial"/>
                <a:cs typeface="Arial"/>
              </a:rPr>
              <a:t>Fo</a:t>
            </a:r>
            <a:r>
              <a:rPr sz="1250" b="1" spc="-30" dirty="0">
                <a:latin typeface="Arial"/>
                <a:cs typeface="Arial"/>
              </a:rPr>
              <a:t>rw</a:t>
            </a:r>
            <a:r>
              <a:rPr sz="1250" b="1" spc="-40" dirty="0">
                <a:latin typeface="Arial"/>
                <a:cs typeface="Arial"/>
              </a:rPr>
              <a:t>a</a:t>
            </a:r>
            <a:r>
              <a:rPr sz="1250" b="1" spc="-30" dirty="0">
                <a:latin typeface="Arial"/>
                <a:cs typeface="Arial"/>
              </a:rPr>
              <a:t>r</a:t>
            </a:r>
            <a:r>
              <a:rPr sz="1250" b="1" spc="20" dirty="0">
                <a:latin typeface="Arial"/>
                <a:cs typeface="Arial"/>
              </a:rPr>
              <a:t>d</a:t>
            </a:r>
            <a:endParaRPr sz="1250" dirty="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8161282" y="472916"/>
            <a:ext cx="753110" cy="224154"/>
          </a:xfrm>
          <a:custGeom>
            <a:avLst/>
            <a:gdLst/>
            <a:ahLst/>
            <a:cxnLst/>
            <a:rect l="l" t="t" r="r" b="b"/>
            <a:pathLst>
              <a:path w="753109" h="224154">
                <a:moveTo>
                  <a:pt x="0" y="223773"/>
                </a:moveTo>
                <a:lnTo>
                  <a:pt x="752557" y="223773"/>
                </a:lnTo>
                <a:lnTo>
                  <a:pt x="752557" y="0"/>
                </a:lnTo>
                <a:lnTo>
                  <a:pt x="0" y="0"/>
                </a:lnTo>
                <a:lnTo>
                  <a:pt x="0" y="223773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8"/>
          <p:cNvSpPr/>
          <p:nvPr/>
        </p:nvSpPr>
        <p:spPr>
          <a:xfrm>
            <a:off x="8161282" y="472916"/>
            <a:ext cx="753110" cy="224154"/>
          </a:xfrm>
          <a:custGeom>
            <a:avLst/>
            <a:gdLst/>
            <a:ahLst/>
            <a:cxnLst/>
            <a:rect l="l" t="t" r="r" b="b"/>
            <a:pathLst>
              <a:path w="753109" h="224154">
                <a:moveTo>
                  <a:pt x="0" y="223773"/>
                </a:moveTo>
                <a:lnTo>
                  <a:pt x="752557" y="223773"/>
                </a:lnTo>
                <a:lnTo>
                  <a:pt x="752557" y="0"/>
                </a:lnTo>
                <a:lnTo>
                  <a:pt x="0" y="0"/>
                </a:lnTo>
                <a:lnTo>
                  <a:pt x="0" y="223773"/>
                </a:lnTo>
                <a:close/>
              </a:path>
            </a:pathLst>
          </a:custGeom>
          <a:ln w="1880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" name="object 9"/>
          <p:cNvSpPr txBox="1"/>
          <p:nvPr/>
        </p:nvSpPr>
        <p:spPr>
          <a:xfrm>
            <a:off x="8356172" y="472278"/>
            <a:ext cx="394335" cy="2197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250" b="1" spc="-45" dirty="0">
                <a:latin typeface="Arial"/>
                <a:cs typeface="Arial"/>
              </a:rPr>
              <a:t>B</a:t>
            </a:r>
            <a:r>
              <a:rPr sz="1250" b="1" spc="-40" dirty="0">
                <a:latin typeface="Arial"/>
                <a:cs typeface="Arial"/>
              </a:rPr>
              <a:t>ac</a:t>
            </a:r>
            <a:r>
              <a:rPr sz="1250" b="1" spc="20" dirty="0">
                <a:latin typeface="Arial"/>
                <a:cs typeface="Arial"/>
              </a:rPr>
              <a:t>k</a:t>
            </a:r>
            <a:endParaRPr sz="1250" dirty="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751951" y="6474789"/>
            <a:ext cx="250825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6670">
              <a:lnSpc>
                <a:spcPts val="1650"/>
              </a:lnSpc>
            </a:pPr>
            <a:r>
              <a:rPr lang="en-US" sz="1400" b="1" dirty="0" smtClean="0">
                <a:latin typeface="Arial"/>
                <a:cs typeface="Arial"/>
              </a:rPr>
              <a:t>14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04800" y="6657201"/>
            <a:ext cx="3581400" cy="27699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ru-RU" sz="1200" dirty="0" smtClean="0">
                <a:solidFill>
                  <a:srgbClr val="FF0066"/>
                </a:solidFill>
              </a:rPr>
              <a:t>©</a:t>
            </a:r>
            <a:r>
              <a:rPr lang="en-US" sz="1200" dirty="0" smtClean="0">
                <a:solidFill>
                  <a:srgbClr val="FF0066"/>
                </a:solidFill>
              </a:rPr>
              <a:t> Reference on </a:t>
            </a:r>
            <a:r>
              <a:rPr lang="en-US" sz="1200" dirty="0" smtClean="0">
                <a:solidFill>
                  <a:srgbClr val="FF0066"/>
                </a:solidFill>
                <a:hlinkClick r:id="rId2"/>
              </a:rPr>
              <a:t>www.coloncancer.lv</a:t>
            </a:r>
            <a:r>
              <a:rPr lang="en-US" sz="1200" dirty="0" smtClean="0">
                <a:solidFill>
                  <a:srgbClr val="FF0066"/>
                </a:solidFill>
              </a:rPr>
              <a:t> is obligatory</a:t>
            </a:r>
            <a:endParaRPr lang="ru-RU" sz="1200" dirty="0">
              <a:solidFill>
                <a:srgbClr val="FF0066"/>
              </a:solidFill>
            </a:endParaRPr>
          </a:p>
        </p:txBody>
      </p:sp>
      <p:sp>
        <p:nvSpPr>
          <p:cNvPr id="12" name="object 5"/>
          <p:cNvSpPr txBox="1"/>
          <p:nvPr/>
        </p:nvSpPr>
        <p:spPr>
          <a:xfrm>
            <a:off x="487362" y="188912"/>
            <a:ext cx="7533005" cy="601447"/>
          </a:xfrm>
          <a:prstGeom prst="rect">
            <a:avLst/>
          </a:prstGeom>
          <a:solidFill>
            <a:srgbClr val="5CD430"/>
          </a:solidFill>
        </p:spPr>
        <p:txBody>
          <a:bodyPr vert="horz" wrap="square" lIns="0" tIns="39370" rIns="0" bIns="0" rtlCol="0">
            <a:spAutoFit/>
          </a:bodyPr>
          <a:lstStyle/>
          <a:p>
            <a:pPr marL="788035" algn="ctr">
              <a:lnSpc>
                <a:spcPct val="100000"/>
              </a:lnSpc>
              <a:spcBef>
                <a:spcPts val="310"/>
              </a:spcBef>
            </a:pPr>
            <a:r>
              <a:rPr sz="1600" b="1" i="1" spc="-5" dirty="0" smtClean="0">
                <a:latin typeface="Arial"/>
                <a:cs typeface="Arial"/>
              </a:rPr>
              <a:t>Prospects </a:t>
            </a:r>
            <a:r>
              <a:rPr sz="1600" b="1" i="1" dirty="0" smtClean="0">
                <a:latin typeface="Arial"/>
                <a:cs typeface="Arial"/>
              </a:rPr>
              <a:t>of </a:t>
            </a:r>
            <a:r>
              <a:rPr lang="en-US" sz="1600" b="1" i="1" spc="-5" dirty="0" smtClean="0">
                <a:latin typeface="Arial"/>
                <a:cs typeface="Arial"/>
              </a:rPr>
              <a:t>colon cancer </a:t>
            </a:r>
            <a:r>
              <a:rPr lang="lv-LV" sz="1600" b="1" i="1" spc="-5" dirty="0" smtClean="0">
                <a:latin typeface="Arial"/>
                <a:cs typeface="Arial"/>
              </a:rPr>
              <a:t>screening and treatment </a:t>
            </a:r>
            <a:endParaRPr lang="en-US" sz="1600" b="1" i="1" spc="-5" dirty="0" smtClean="0">
              <a:latin typeface="Arial"/>
              <a:cs typeface="Arial"/>
            </a:endParaRPr>
          </a:p>
          <a:p>
            <a:pPr marL="788035" algn="ctr">
              <a:lnSpc>
                <a:spcPct val="100000"/>
              </a:lnSpc>
              <a:spcBef>
                <a:spcPts val="310"/>
              </a:spcBef>
            </a:pPr>
            <a:r>
              <a:rPr b="1" i="1" dirty="0" smtClean="0">
                <a:latin typeface="Arial"/>
                <a:cs typeface="Arial"/>
              </a:rPr>
              <a:t>Part </a:t>
            </a:r>
            <a:r>
              <a:rPr b="1" i="1" dirty="0">
                <a:latin typeface="Arial"/>
                <a:cs typeface="Arial"/>
              </a:rPr>
              <a:t>3. </a:t>
            </a:r>
            <a:r>
              <a:rPr b="1" i="1" spc="-5" dirty="0">
                <a:latin typeface="Arial"/>
                <a:cs typeface="Arial"/>
              </a:rPr>
              <a:t>Amanual method of intubational</a:t>
            </a:r>
            <a:r>
              <a:rPr b="1" i="1" spc="-150" dirty="0">
                <a:latin typeface="Arial"/>
                <a:cs typeface="Arial"/>
              </a:rPr>
              <a:t> </a:t>
            </a:r>
            <a:r>
              <a:rPr b="1" i="1" spc="-5" dirty="0">
                <a:latin typeface="Arial"/>
                <a:cs typeface="Arial"/>
              </a:rPr>
              <a:t>colonoscopy</a:t>
            </a:r>
            <a:endParaRPr dirty="0">
              <a:latin typeface="Arial"/>
              <a:cs typeface="Arial"/>
            </a:endParaRPr>
          </a:p>
        </p:txBody>
      </p:sp>
      <p:sp>
        <p:nvSpPr>
          <p:cNvPr id="15" name="object 2"/>
          <p:cNvSpPr txBox="1"/>
          <p:nvPr/>
        </p:nvSpPr>
        <p:spPr>
          <a:xfrm>
            <a:off x="448071" y="1251416"/>
            <a:ext cx="8314929" cy="5393784"/>
          </a:xfrm>
          <a:prstGeom prst="rect">
            <a:avLst/>
          </a:prstGeom>
        </p:spPr>
        <p:txBody>
          <a:bodyPr vert="horz" wrap="square" lIns="0" tIns="71120" rIns="0" bIns="0" rtlCol="0">
            <a:spAutoFit/>
          </a:bodyPr>
          <a:lstStyle/>
          <a:p>
            <a:pPr marL="166370" marR="1047750" indent="-153670">
              <a:lnSpc>
                <a:spcPts val="1260"/>
              </a:lnSpc>
              <a:spcBef>
                <a:spcPts val="415"/>
              </a:spcBef>
              <a:buClr>
                <a:srgbClr val="000000"/>
              </a:buClr>
              <a:buAutoNum type="arabicPeriod"/>
              <a:tabLst>
                <a:tab pos="167005" algn="l"/>
              </a:tabLst>
            </a:pPr>
            <a:r>
              <a:rPr sz="1100" u="sng" spc="-5" dirty="0" smtClean="0">
                <a:solidFill>
                  <a:srgbClr val="CC0099"/>
                </a:solidFill>
                <a:uFill>
                  <a:solidFill>
                    <a:srgbClr val="CC0099"/>
                  </a:solidFill>
                </a:uFill>
                <a:latin typeface="Arial"/>
                <a:cs typeface="Arial"/>
                <a:hlinkClick r:id="rId3"/>
              </a:rPr>
              <a:t>http</a:t>
            </a:r>
            <a:r>
              <a:rPr sz="1100" u="sng" spc="-5" dirty="0">
                <a:solidFill>
                  <a:srgbClr val="CC0099"/>
                </a:solidFill>
                <a:uFill>
                  <a:solidFill>
                    <a:srgbClr val="CC0099"/>
                  </a:solidFill>
                </a:uFill>
                <a:latin typeface="Arial"/>
                <a:cs typeface="Arial"/>
                <a:hlinkClick r:id="rId3"/>
              </a:rPr>
              <a:t>://annals.org/article.aspx?articleid=743535</a:t>
            </a:r>
            <a:r>
              <a:rPr sz="1100" spc="-5" dirty="0">
                <a:solidFill>
                  <a:srgbClr val="CC0099"/>
                </a:solidFill>
                <a:latin typeface="Arial"/>
                <a:cs typeface="Arial"/>
                <a:hlinkClick r:id="rId3"/>
              </a:rPr>
              <a:t> </a:t>
            </a:r>
            <a:r>
              <a:rPr sz="1100" spc="-5" dirty="0">
                <a:latin typeface="Arial"/>
                <a:cs typeface="Arial"/>
              </a:rPr>
              <a:t>Screening </a:t>
            </a:r>
            <a:r>
              <a:rPr sz="1100" spc="5" dirty="0">
                <a:latin typeface="Arial"/>
                <a:cs typeface="Arial"/>
              </a:rPr>
              <a:t>for </a:t>
            </a:r>
            <a:r>
              <a:rPr sz="1100" spc="-5" dirty="0">
                <a:latin typeface="Arial"/>
                <a:cs typeface="Arial"/>
              </a:rPr>
              <a:t>Colorectal Cancer: U.S. Preventive Services </a:t>
            </a:r>
            <a:r>
              <a:rPr sz="1100" dirty="0">
                <a:latin typeface="Arial"/>
                <a:cs typeface="Arial"/>
              </a:rPr>
              <a:t>Task Force  </a:t>
            </a:r>
            <a:r>
              <a:rPr sz="1100" spc="-5" dirty="0">
                <a:latin typeface="Arial"/>
                <a:cs typeface="Arial"/>
              </a:rPr>
              <a:t>Recommendation Statement; </a:t>
            </a:r>
            <a:r>
              <a:rPr sz="1100" dirty="0">
                <a:latin typeface="Arial"/>
                <a:cs typeface="Arial"/>
              </a:rPr>
              <a:t>Ann Intern </a:t>
            </a:r>
            <a:r>
              <a:rPr sz="1100" spc="-5" dirty="0">
                <a:latin typeface="Arial"/>
                <a:cs typeface="Arial"/>
              </a:rPr>
              <a:t>Med.,</a:t>
            </a:r>
            <a:r>
              <a:rPr sz="1100" spc="-125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2008.</a:t>
            </a:r>
            <a:endParaRPr sz="1100" dirty="0">
              <a:latin typeface="Arial"/>
              <a:cs typeface="Arial"/>
            </a:endParaRPr>
          </a:p>
          <a:p>
            <a:pPr marL="166370" indent="-153670">
              <a:lnSpc>
                <a:spcPts val="1190"/>
              </a:lnSpc>
              <a:buClr>
                <a:srgbClr val="000000"/>
              </a:buClr>
              <a:buAutoNum type="arabicPeriod"/>
              <a:tabLst>
                <a:tab pos="167005" algn="l"/>
              </a:tabLst>
            </a:pPr>
            <a:r>
              <a:rPr sz="1100" u="sng" spc="-5" dirty="0">
                <a:solidFill>
                  <a:srgbClr val="CC0099"/>
                </a:solidFill>
                <a:uFill>
                  <a:solidFill>
                    <a:srgbClr val="CC0099"/>
                  </a:solidFill>
                </a:uFill>
                <a:latin typeface="Arial"/>
                <a:cs typeface="Arial"/>
                <a:hlinkClick r:id="rId4"/>
              </a:rPr>
              <a:t>http://www.mediasphera.ru/journals/practik/detail/39/240</a:t>
            </a:r>
            <a:r>
              <a:rPr sz="1100" spc="-5" dirty="0">
                <a:solidFill>
                  <a:srgbClr val="CC0099"/>
                </a:solidFill>
                <a:latin typeface="Arial"/>
                <a:cs typeface="Arial"/>
                <a:hlinkClick r:id="rId4"/>
              </a:rPr>
              <a:t> </a:t>
            </a:r>
            <a:r>
              <a:rPr sz="1100" spc="-5" dirty="0">
                <a:latin typeface="Arial"/>
                <a:cs typeface="Arial"/>
              </a:rPr>
              <a:t>Скрининг </a:t>
            </a:r>
            <a:r>
              <a:rPr sz="1100" dirty="0">
                <a:latin typeface="Arial"/>
                <a:cs typeface="Arial"/>
              </a:rPr>
              <a:t>для </a:t>
            </a:r>
            <a:r>
              <a:rPr sz="1100" spc="-5" dirty="0">
                <a:latin typeface="Arial"/>
                <a:cs typeface="Arial"/>
              </a:rPr>
              <a:t>выявления рака </a:t>
            </a:r>
            <a:r>
              <a:rPr sz="1100" dirty="0">
                <a:latin typeface="Arial"/>
                <a:cs typeface="Arial"/>
              </a:rPr>
              <a:t>прямой и </a:t>
            </a:r>
            <a:r>
              <a:rPr sz="1100" spc="-5" dirty="0">
                <a:latin typeface="Arial"/>
                <a:cs typeface="Arial"/>
              </a:rPr>
              <a:t>ободочной</a:t>
            </a:r>
            <a:r>
              <a:rPr sz="1100" spc="-65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кишки.</a:t>
            </a:r>
            <a:endParaRPr sz="1100" dirty="0">
              <a:latin typeface="Arial"/>
              <a:cs typeface="Arial"/>
            </a:endParaRPr>
          </a:p>
          <a:p>
            <a:pPr marL="166370">
              <a:lnSpc>
                <a:spcPts val="1255"/>
              </a:lnSpc>
            </a:pPr>
            <a:r>
              <a:rPr sz="1100" spc="-5" dirty="0">
                <a:latin typeface="Arial"/>
                <a:cs typeface="Arial"/>
              </a:rPr>
              <a:t>Международный журнал медицинской практики,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2009.</a:t>
            </a:r>
            <a:endParaRPr sz="1100" dirty="0">
              <a:latin typeface="Arial"/>
              <a:cs typeface="Arial"/>
            </a:endParaRPr>
          </a:p>
          <a:p>
            <a:pPr marL="167005" marR="257175" indent="-167005">
              <a:lnSpc>
                <a:spcPts val="1260"/>
              </a:lnSpc>
              <a:spcBef>
                <a:spcPts val="60"/>
              </a:spcBef>
              <a:buClr>
                <a:srgbClr val="000000"/>
              </a:buClr>
              <a:buAutoNum type="arabicPeriod" startAt="3"/>
              <a:tabLst>
                <a:tab pos="167005" algn="l"/>
              </a:tabLst>
            </a:pPr>
            <a:r>
              <a:rPr sz="1100" u="sng" spc="-5" dirty="0">
                <a:solidFill>
                  <a:srgbClr val="CC0099"/>
                </a:solidFill>
                <a:uFill>
                  <a:solidFill>
                    <a:srgbClr val="CC0099"/>
                  </a:solidFill>
                </a:uFill>
                <a:latin typeface="Arial"/>
                <a:cs typeface="Arial"/>
                <a:hlinkClick r:id="rId5"/>
              </a:rPr>
              <a:t>http://gastroenterology.jwatch.org/cgi/content/full/2012/914/3</a:t>
            </a:r>
            <a:r>
              <a:rPr sz="1100" spc="-5" dirty="0">
                <a:solidFill>
                  <a:srgbClr val="CC0099"/>
                </a:solidFill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More </a:t>
            </a:r>
            <a:r>
              <a:rPr sz="1100" dirty="0">
                <a:latin typeface="Arial"/>
                <a:cs typeface="Arial"/>
              </a:rPr>
              <a:t>Postcolonoscopy </a:t>
            </a:r>
            <a:r>
              <a:rPr sz="1100" spc="-5" dirty="0">
                <a:latin typeface="Arial"/>
                <a:cs typeface="Arial"/>
              </a:rPr>
              <a:t>Cancers Attributable </a:t>
            </a:r>
            <a:r>
              <a:rPr sz="1100" dirty="0">
                <a:latin typeface="Arial"/>
                <a:cs typeface="Arial"/>
              </a:rPr>
              <a:t>to </a:t>
            </a:r>
            <a:r>
              <a:rPr sz="1100" spc="-5" dirty="0">
                <a:latin typeface="Arial"/>
                <a:cs typeface="Arial"/>
              </a:rPr>
              <a:t>Colonoscopic </a:t>
            </a:r>
            <a:r>
              <a:rPr sz="1100" dirty="0">
                <a:latin typeface="Arial"/>
                <a:cs typeface="Arial"/>
              </a:rPr>
              <a:t>Versus  </a:t>
            </a:r>
            <a:r>
              <a:rPr sz="1100" spc="-5" dirty="0">
                <a:latin typeface="Arial"/>
                <a:cs typeface="Arial"/>
              </a:rPr>
              <a:t>Polyp </a:t>
            </a:r>
            <a:r>
              <a:rPr sz="1100" dirty="0">
                <a:latin typeface="Arial"/>
                <a:cs typeface="Arial"/>
              </a:rPr>
              <a:t>Factors; </a:t>
            </a:r>
            <a:r>
              <a:rPr sz="1100" spc="-5" dirty="0">
                <a:latin typeface="Arial"/>
                <a:cs typeface="Arial"/>
              </a:rPr>
              <a:t>Douglas K. Rex, </a:t>
            </a:r>
            <a:r>
              <a:rPr sz="1100" spc="-10" dirty="0">
                <a:latin typeface="Arial"/>
                <a:cs typeface="Arial"/>
              </a:rPr>
              <a:t>MD,</a:t>
            </a:r>
            <a:r>
              <a:rPr sz="1100" spc="5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2012..</a:t>
            </a:r>
            <a:endParaRPr sz="1100" dirty="0">
              <a:latin typeface="Arial"/>
              <a:cs typeface="Arial"/>
            </a:endParaRPr>
          </a:p>
          <a:p>
            <a:pPr marL="205740" indent="-193040">
              <a:lnSpc>
                <a:spcPts val="1185"/>
              </a:lnSpc>
              <a:buClr>
                <a:srgbClr val="000000"/>
              </a:buClr>
              <a:buAutoNum type="arabicPeriod" startAt="3"/>
              <a:tabLst>
                <a:tab pos="206375" algn="l"/>
              </a:tabLst>
            </a:pPr>
            <a:r>
              <a:rPr lang="lv-LV" sz="1100" dirty="0" smtClean="0">
                <a:latin typeface="Arial"/>
                <a:cs typeface="Arial"/>
                <a:hlinkClick r:id="rId6"/>
              </a:rPr>
              <a:t>https://www.ncbi.nlm.nih.gov/pmc/articles/PMC4695561/</a:t>
            </a:r>
            <a:r>
              <a:rPr lang="lv-LV" sz="1100" dirty="0" smtClean="0">
                <a:latin typeface="Arial"/>
                <a:cs typeface="Arial"/>
              </a:rPr>
              <a:t>  </a:t>
            </a:r>
            <a:r>
              <a:rPr lang="en-US" sz="1100" dirty="0">
                <a:latin typeface="Arial"/>
                <a:cs typeface="Arial"/>
              </a:rPr>
              <a:t>The impact of new technology on surgery for colorectal cancer</a:t>
            </a:r>
            <a:r>
              <a:rPr sz="1100" spc="-5" dirty="0" smtClean="0">
                <a:latin typeface="Arial"/>
                <a:cs typeface="Arial"/>
              </a:rPr>
              <a:t>, </a:t>
            </a:r>
            <a:r>
              <a:rPr lang="lv-LV" sz="1100" spc="-5" dirty="0">
                <a:latin typeface="Arial"/>
                <a:cs typeface="Arial"/>
              </a:rPr>
              <a:t>Gregory B </a:t>
            </a:r>
            <a:r>
              <a:rPr lang="lv-LV" sz="1100" spc="-5" dirty="0" smtClean="0">
                <a:latin typeface="Arial"/>
                <a:cs typeface="Arial"/>
              </a:rPr>
              <a:t>Makin et al., </a:t>
            </a:r>
            <a:r>
              <a:rPr lang="en-US" sz="1100" spc="-5" dirty="0">
                <a:latin typeface="Arial"/>
                <a:cs typeface="Arial"/>
              </a:rPr>
              <a:t>World J </a:t>
            </a:r>
            <a:r>
              <a:rPr lang="en-US" sz="1100" spc="-5" dirty="0" err="1">
                <a:latin typeface="Arial"/>
                <a:cs typeface="Arial"/>
              </a:rPr>
              <a:t>Gastroenterol</a:t>
            </a:r>
            <a:r>
              <a:rPr lang="en-US" sz="1100" spc="-5" dirty="0">
                <a:latin typeface="Arial"/>
                <a:cs typeface="Arial"/>
              </a:rPr>
              <a:t>. 2001 Oct 15; 7(5): </a:t>
            </a:r>
            <a:r>
              <a:rPr lang="en-US" sz="1100" spc="-5" dirty="0" smtClean="0">
                <a:latin typeface="Arial"/>
                <a:cs typeface="Arial"/>
              </a:rPr>
              <a:t>612–621</a:t>
            </a:r>
            <a:r>
              <a:rPr sz="1100" spc="-5" dirty="0" smtClean="0">
                <a:latin typeface="Arial"/>
                <a:cs typeface="Arial"/>
              </a:rPr>
              <a:t>.</a:t>
            </a:r>
          </a:p>
          <a:p>
            <a:pPr marL="205740" indent="-193040">
              <a:lnSpc>
                <a:spcPts val="1250"/>
              </a:lnSpc>
              <a:buClr>
                <a:srgbClr val="000000"/>
              </a:buClr>
              <a:buAutoNum type="arabicPeriod" startAt="5"/>
              <a:tabLst>
                <a:tab pos="206375" algn="l"/>
              </a:tabLst>
            </a:pPr>
            <a:r>
              <a:rPr sz="1100" u="sng" spc="-5" dirty="0" smtClean="0">
                <a:solidFill>
                  <a:srgbClr val="CC0099"/>
                </a:solidFill>
                <a:uFill>
                  <a:solidFill>
                    <a:srgbClr val="CC0099"/>
                  </a:solidFill>
                </a:uFill>
                <a:latin typeface="Arial"/>
                <a:cs typeface="Arial"/>
                <a:hlinkClick r:id="rId7"/>
              </a:rPr>
              <a:t>http</a:t>
            </a:r>
            <a:r>
              <a:rPr sz="1100" u="sng" spc="-5" dirty="0">
                <a:solidFill>
                  <a:srgbClr val="CC0099"/>
                </a:solidFill>
                <a:uFill>
                  <a:solidFill>
                    <a:srgbClr val="CC0099"/>
                  </a:solidFill>
                </a:uFill>
                <a:latin typeface="Arial"/>
                <a:cs typeface="Arial"/>
                <a:hlinkClick r:id="rId7"/>
              </a:rPr>
              <a:t>://www.medscape.com/viewarticle/748898</a:t>
            </a:r>
            <a:r>
              <a:rPr sz="1100" spc="-5" dirty="0">
                <a:solidFill>
                  <a:srgbClr val="CC0099"/>
                </a:solidFill>
                <a:latin typeface="Arial"/>
                <a:cs typeface="Arial"/>
                <a:hlinkClick r:id="rId7"/>
              </a:rPr>
              <a:t> </a:t>
            </a:r>
            <a:r>
              <a:rPr sz="1100" spc="-10" dirty="0">
                <a:latin typeface="Arial"/>
                <a:cs typeface="Arial"/>
              </a:rPr>
              <a:t>Evolving </a:t>
            </a:r>
            <a:r>
              <a:rPr sz="1100" dirty="0">
                <a:latin typeface="Arial"/>
                <a:cs typeface="Arial"/>
              </a:rPr>
              <a:t>Techniques </a:t>
            </a:r>
            <a:r>
              <a:rPr sz="1100" spc="-5" dirty="0">
                <a:latin typeface="Arial"/>
                <a:cs typeface="Arial"/>
              </a:rPr>
              <a:t>in Colonoscopy,</a:t>
            </a:r>
            <a:r>
              <a:rPr sz="1100" spc="35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2011</a:t>
            </a:r>
            <a:endParaRPr sz="1100" dirty="0">
              <a:latin typeface="Arial"/>
              <a:cs typeface="Arial"/>
            </a:endParaRPr>
          </a:p>
          <a:p>
            <a:pPr marL="201295" indent="-188595">
              <a:lnSpc>
                <a:spcPts val="1255"/>
              </a:lnSpc>
              <a:buClr>
                <a:srgbClr val="000000"/>
              </a:buClr>
              <a:buAutoNum type="arabicPeriod" startAt="5"/>
              <a:tabLst>
                <a:tab pos="201930" algn="l"/>
              </a:tabLst>
            </a:pPr>
            <a:r>
              <a:rPr sz="1100" u="sng" spc="-5" dirty="0">
                <a:solidFill>
                  <a:srgbClr val="CC0099"/>
                </a:solidFill>
                <a:uFill>
                  <a:solidFill>
                    <a:srgbClr val="CC0099"/>
                  </a:solidFill>
                </a:uFill>
                <a:latin typeface="Arial"/>
                <a:cs typeface="Arial"/>
                <a:hlinkClick r:id="rId8"/>
              </a:rPr>
              <a:t>http://www.quality-in-endoscopy.org/assets/download/pdf/reports/qine20/02_1_thomas_gibson.pdf</a:t>
            </a:r>
            <a:r>
              <a:rPr sz="1100" spc="-5" dirty="0">
                <a:solidFill>
                  <a:srgbClr val="CC0099"/>
                </a:solidFill>
                <a:latin typeface="Arial"/>
                <a:cs typeface="Arial"/>
                <a:hlinkClick r:id="rId8"/>
              </a:rPr>
              <a:t> </a:t>
            </a:r>
            <a:r>
              <a:rPr sz="1100" dirty="0">
                <a:latin typeface="Arial"/>
                <a:cs typeface="Arial"/>
              </a:rPr>
              <a:t>Tips </a:t>
            </a:r>
            <a:r>
              <a:rPr sz="1100" spc="-5" dirty="0">
                <a:latin typeface="Arial"/>
                <a:cs typeface="Arial"/>
              </a:rPr>
              <a:t>and </a:t>
            </a:r>
            <a:r>
              <a:rPr sz="1100" dirty="0">
                <a:latin typeface="Arial"/>
                <a:cs typeface="Arial"/>
              </a:rPr>
              <a:t>Tricks to </a:t>
            </a:r>
            <a:r>
              <a:rPr sz="1100" spc="-5" dirty="0">
                <a:latin typeface="Arial"/>
                <a:cs typeface="Arial"/>
              </a:rPr>
              <a:t>Reach</a:t>
            </a:r>
            <a:r>
              <a:rPr sz="1100" spc="-4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the</a:t>
            </a:r>
          </a:p>
          <a:p>
            <a:pPr marL="187960">
              <a:lnSpc>
                <a:spcPts val="1255"/>
              </a:lnSpc>
            </a:pPr>
            <a:r>
              <a:rPr sz="1100" dirty="0">
                <a:latin typeface="Arial"/>
                <a:cs typeface="Arial"/>
              </a:rPr>
              <a:t>Caecum: A </a:t>
            </a:r>
            <a:r>
              <a:rPr sz="1100" spc="-5" dirty="0">
                <a:latin typeface="Arial"/>
                <a:cs typeface="Arial"/>
              </a:rPr>
              <a:t>Practical Guide; Siwan </a:t>
            </a:r>
            <a:r>
              <a:rPr sz="1100" dirty="0">
                <a:latin typeface="Arial"/>
                <a:cs typeface="Arial"/>
              </a:rPr>
              <a:t>Thomas-Gibson, </a:t>
            </a:r>
            <a:r>
              <a:rPr sz="1100" spc="-5" dirty="0">
                <a:latin typeface="Arial"/>
                <a:cs typeface="Arial"/>
              </a:rPr>
              <a:t>Quality in Endoscopy, Berlin,</a:t>
            </a:r>
            <a:r>
              <a:rPr sz="1100" spc="-65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4-5.05.2012.</a:t>
            </a:r>
            <a:endParaRPr sz="1100" dirty="0">
              <a:latin typeface="Arial"/>
              <a:cs typeface="Arial"/>
            </a:endParaRPr>
          </a:p>
          <a:p>
            <a:pPr marL="203200" marR="281305" indent="-190500">
              <a:lnSpc>
                <a:spcPts val="1260"/>
              </a:lnSpc>
              <a:spcBef>
                <a:spcPts val="55"/>
              </a:spcBef>
              <a:buClr>
                <a:srgbClr val="000000"/>
              </a:buClr>
              <a:buAutoNum type="arabicPeriod" startAt="7"/>
              <a:tabLst>
                <a:tab pos="203200" algn="l"/>
              </a:tabLst>
            </a:pPr>
            <a:r>
              <a:rPr sz="1100" u="sng" spc="-5" dirty="0">
                <a:solidFill>
                  <a:srgbClr val="CC0099"/>
                </a:solidFill>
                <a:uFill>
                  <a:solidFill>
                    <a:srgbClr val="CC0099"/>
                  </a:solidFill>
                </a:uFill>
                <a:latin typeface="Arial"/>
                <a:cs typeface="Arial"/>
                <a:hlinkClick r:id="rId9"/>
              </a:rPr>
              <a:t>http://annals.org/article.aspx?articleid=731108</a:t>
            </a:r>
            <a:r>
              <a:rPr sz="1100" spc="-5" dirty="0">
                <a:solidFill>
                  <a:srgbClr val="CC0099"/>
                </a:solidFill>
                <a:latin typeface="Arial"/>
                <a:cs typeface="Arial"/>
                <a:hlinkClick r:id="rId9"/>
              </a:rPr>
              <a:t> </a:t>
            </a:r>
            <a:r>
              <a:rPr sz="1100" spc="-5" dirty="0">
                <a:latin typeface="Arial"/>
                <a:cs typeface="Arial"/>
              </a:rPr>
              <a:t>Complications of </a:t>
            </a:r>
            <a:r>
              <a:rPr sz="1100" dirty="0">
                <a:latin typeface="Arial"/>
                <a:cs typeface="Arial"/>
              </a:rPr>
              <a:t>colonoscopy </a:t>
            </a:r>
            <a:r>
              <a:rPr sz="1100" spc="-5" dirty="0">
                <a:latin typeface="Arial"/>
                <a:cs typeface="Arial"/>
              </a:rPr>
              <a:t>in an </a:t>
            </a:r>
            <a:r>
              <a:rPr sz="1100" dirty="0">
                <a:latin typeface="Arial"/>
                <a:cs typeface="Arial"/>
              </a:rPr>
              <a:t>integrated </a:t>
            </a:r>
            <a:r>
              <a:rPr sz="1100" spc="-5" dirty="0">
                <a:latin typeface="Arial"/>
                <a:cs typeface="Arial"/>
              </a:rPr>
              <a:t>health </a:t>
            </a:r>
            <a:r>
              <a:rPr sz="1100" dirty="0">
                <a:latin typeface="Arial"/>
                <a:cs typeface="Arial"/>
              </a:rPr>
              <a:t>care </a:t>
            </a:r>
            <a:r>
              <a:rPr sz="1100" spc="-5" dirty="0">
                <a:latin typeface="Arial"/>
                <a:cs typeface="Arial"/>
              </a:rPr>
              <a:t>delivery system, Annals  of </a:t>
            </a:r>
            <a:r>
              <a:rPr sz="1100" dirty="0">
                <a:latin typeface="Arial"/>
                <a:cs typeface="Arial"/>
              </a:rPr>
              <a:t>Internal </a:t>
            </a:r>
            <a:r>
              <a:rPr sz="1100" spc="-5" dirty="0">
                <a:latin typeface="Arial"/>
                <a:cs typeface="Arial"/>
              </a:rPr>
              <a:t>Medicine,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2006.</a:t>
            </a:r>
            <a:endParaRPr sz="1100" dirty="0">
              <a:latin typeface="Arial"/>
              <a:cs typeface="Arial"/>
            </a:endParaRPr>
          </a:p>
          <a:p>
            <a:pPr marL="201295" indent="-188595">
              <a:lnSpc>
                <a:spcPts val="1185"/>
              </a:lnSpc>
              <a:buClr>
                <a:srgbClr val="000000"/>
              </a:buClr>
              <a:buAutoNum type="arabicPeriod" startAt="7"/>
              <a:tabLst>
                <a:tab pos="201930" algn="l"/>
              </a:tabLst>
            </a:pPr>
            <a:r>
              <a:rPr sz="1100" u="sng" spc="-5" dirty="0">
                <a:solidFill>
                  <a:srgbClr val="CC0099"/>
                </a:solidFill>
                <a:uFill>
                  <a:solidFill>
                    <a:srgbClr val="CC0099"/>
                  </a:solidFill>
                </a:uFill>
                <a:latin typeface="Arial"/>
                <a:cs typeface="Arial"/>
                <a:hlinkClick r:id="rId10"/>
              </a:rPr>
              <a:t>http://</a:t>
            </a:r>
            <a:r>
              <a:rPr sz="1100" u="sng" spc="-5" dirty="0" smtClean="0">
                <a:solidFill>
                  <a:srgbClr val="CC0099"/>
                </a:solidFill>
                <a:uFill>
                  <a:solidFill>
                    <a:srgbClr val="CC0099"/>
                  </a:solidFill>
                </a:uFill>
                <a:latin typeface="Arial"/>
                <a:cs typeface="Arial"/>
                <a:hlinkClick r:id="rId10"/>
              </a:rPr>
              <a:t>www.dntrofimov.ru/files/FilinFKS/Aktualnyye_voprosy_podgotovki_patsiyenta_k_endoskopicheskomu_issledovaniyu_tolstoy</a:t>
            </a:r>
            <a:endParaRPr sz="1100" dirty="0">
              <a:latin typeface="Arial"/>
              <a:cs typeface="Arial"/>
            </a:endParaRPr>
          </a:p>
          <a:p>
            <a:pPr marL="203200" marR="445134" indent="-50800">
              <a:lnSpc>
                <a:spcPts val="1260"/>
              </a:lnSpc>
              <a:spcBef>
                <a:spcPts val="60"/>
              </a:spcBef>
            </a:pPr>
            <a:r>
              <a:rPr sz="1100" u="sng" dirty="0">
                <a:solidFill>
                  <a:srgbClr val="CC0099"/>
                </a:solidFill>
                <a:uFill>
                  <a:solidFill>
                    <a:srgbClr val="CC0099"/>
                  </a:solidFill>
                </a:uFill>
                <a:latin typeface="Arial"/>
                <a:cs typeface="Arial"/>
                <a:hlinkClick r:id="rId11"/>
              </a:rPr>
              <a:t>_kishki.doc</a:t>
            </a:r>
            <a:r>
              <a:rPr sz="1100" dirty="0">
                <a:solidFill>
                  <a:srgbClr val="CC0099"/>
                </a:solidFill>
                <a:latin typeface="Arial"/>
                <a:cs typeface="Arial"/>
                <a:hlinkClick r:id="rId11"/>
              </a:rPr>
              <a:t> </a:t>
            </a:r>
            <a:r>
              <a:rPr sz="1100" spc="-5" dirty="0">
                <a:latin typeface="Arial"/>
                <a:cs typeface="Arial"/>
              </a:rPr>
              <a:t>Актуальные вопросы подготовки </a:t>
            </a:r>
            <a:r>
              <a:rPr sz="1100" dirty="0">
                <a:latin typeface="Arial"/>
                <a:cs typeface="Arial"/>
              </a:rPr>
              <a:t>пациента к </a:t>
            </a:r>
            <a:r>
              <a:rPr sz="1100" spc="-5" dirty="0">
                <a:latin typeface="Arial"/>
                <a:cs typeface="Arial"/>
              </a:rPr>
              <a:t>эндоскопическому исследованию </a:t>
            </a:r>
            <a:r>
              <a:rPr sz="1100" dirty="0">
                <a:latin typeface="Arial"/>
                <a:cs typeface="Arial"/>
              </a:rPr>
              <a:t>толстой </a:t>
            </a:r>
            <a:r>
              <a:rPr sz="1100" spc="-5" dirty="0">
                <a:latin typeface="Arial"/>
                <a:cs typeface="Arial"/>
              </a:rPr>
              <a:t>кишки, Ленинградская  областная клиническая больница,</a:t>
            </a:r>
            <a:r>
              <a:rPr sz="1100" spc="-55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2009.</a:t>
            </a:r>
            <a:endParaRPr sz="1100" dirty="0">
              <a:latin typeface="Arial"/>
              <a:cs typeface="Arial"/>
            </a:endParaRPr>
          </a:p>
          <a:p>
            <a:pPr marL="205740" indent="-193040">
              <a:lnSpc>
                <a:spcPts val="1180"/>
              </a:lnSpc>
              <a:buClr>
                <a:srgbClr val="000000"/>
              </a:buClr>
              <a:buAutoNum type="arabicPeriod" startAt="9"/>
              <a:tabLst>
                <a:tab pos="206375" algn="l"/>
              </a:tabLst>
            </a:pPr>
            <a:r>
              <a:rPr sz="1100" u="sng" spc="-5" dirty="0">
                <a:solidFill>
                  <a:srgbClr val="CC0099"/>
                </a:solidFill>
                <a:uFill>
                  <a:solidFill>
                    <a:srgbClr val="CC0099"/>
                  </a:solidFill>
                </a:uFill>
                <a:latin typeface="Arial"/>
                <a:cs typeface="Arial"/>
                <a:hlinkClick r:id="rId12"/>
              </a:rPr>
              <a:t>http://www.eurekalert.org/pub_releases/2009-03/haog-gcp032309.php</a:t>
            </a:r>
            <a:r>
              <a:rPr sz="1100" spc="-5" dirty="0">
                <a:solidFill>
                  <a:srgbClr val="CC0099"/>
                </a:solidFill>
                <a:latin typeface="Arial"/>
                <a:cs typeface="Arial"/>
                <a:hlinkClick r:id="rId12"/>
              </a:rPr>
              <a:t> </a:t>
            </a:r>
            <a:r>
              <a:rPr sz="1100" dirty="0">
                <a:latin typeface="Arial"/>
                <a:cs typeface="Arial"/>
              </a:rPr>
              <a:t>Germany: </a:t>
            </a:r>
            <a:r>
              <a:rPr sz="1100" spc="-5" dirty="0">
                <a:latin typeface="Arial"/>
                <a:cs typeface="Arial"/>
              </a:rPr>
              <a:t>Colonoscopy prevents 15.000 </a:t>
            </a:r>
            <a:r>
              <a:rPr sz="1100" dirty="0">
                <a:latin typeface="Arial"/>
                <a:cs typeface="Arial"/>
              </a:rPr>
              <a:t>cancer сases,</a:t>
            </a:r>
            <a:r>
              <a:rPr sz="1100" spc="35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2009.</a:t>
            </a:r>
            <a:endParaRPr sz="1100" dirty="0">
              <a:latin typeface="Arial"/>
              <a:cs typeface="Arial"/>
            </a:endParaRPr>
          </a:p>
          <a:p>
            <a:pPr marL="242570" marR="370840" indent="-229870">
              <a:lnSpc>
                <a:spcPts val="1260"/>
              </a:lnSpc>
              <a:spcBef>
                <a:spcPts val="55"/>
              </a:spcBef>
              <a:buClr>
                <a:srgbClr val="000000"/>
              </a:buClr>
              <a:buAutoNum type="arabicPeriod" startAt="9"/>
              <a:tabLst>
                <a:tab pos="244475" algn="l"/>
              </a:tabLst>
            </a:pPr>
            <a:r>
              <a:rPr sz="1100" u="sng" spc="-5" dirty="0">
                <a:solidFill>
                  <a:srgbClr val="CC0099"/>
                </a:solidFill>
                <a:uFill>
                  <a:solidFill>
                    <a:srgbClr val="CC0099"/>
                  </a:solidFill>
                </a:uFill>
                <a:latin typeface="Arial"/>
                <a:cs typeface="Arial"/>
                <a:hlinkClick r:id="rId13"/>
              </a:rPr>
              <a:t>http://www.biomedcentral.com/1472-6920/13/5</a:t>
            </a:r>
            <a:r>
              <a:rPr sz="1100" spc="-5" dirty="0">
                <a:solidFill>
                  <a:srgbClr val="CC0099"/>
                </a:solidFill>
                <a:latin typeface="Arial"/>
                <a:cs typeface="Arial"/>
                <a:hlinkClick r:id="rId13"/>
              </a:rPr>
              <a:t> </a:t>
            </a:r>
            <a:r>
              <a:rPr sz="1100" spc="-5" dirty="0">
                <a:latin typeface="Arial"/>
                <a:cs typeface="Arial"/>
              </a:rPr>
              <a:t>Predictive </a:t>
            </a:r>
            <a:r>
              <a:rPr sz="1100" dirty="0">
                <a:latin typeface="Arial"/>
                <a:cs typeface="Arial"/>
              </a:rPr>
              <a:t>factors affecting cecal intubation falure </a:t>
            </a:r>
            <a:r>
              <a:rPr sz="1100" spc="-5" dirty="0">
                <a:latin typeface="Arial"/>
                <a:cs typeface="Arial"/>
              </a:rPr>
              <a:t>in </a:t>
            </a:r>
            <a:r>
              <a:rPr sz="1100" dirty="0">
                <a:latin typeface="Arial"/>
                <a:cs typeface="Arial"/>
              </a:rPr>
              <a:t>colonoscopy trainees, </a:t>
            </a:r>
            <a:r>
              <a:rPr sz="1100" spc="-10" dirty="0">
                <a:latin typeface="Arial"/>
                <a:cs typeface="Arial"/>
              </a:rPr>
              <a:t>BMC  </a:t>
            </a:r>
            <a:r>
              <a:rPr sz="1100" spc="-5" dirty="0">
                <a:latin typeface="Arial"/>
                <a:cs typeface="Arial"/>
              </a:rPr>
              <a:t>Medical </a:t>
            </a:r>
            <a:r>
              <a:rPr sz="1100" dirty="0">
                <a:latin typeface="Arial"/>
                <a:cs typeface="Arial"/>
              </a:rPr>
              <a:t>Education,</a:t>
            </a:r>
            <a:r>
              <a:rPr sz="1100" spc="-10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2013.</a:t>
            </a:r>
            <a:endParaRPr sz="1100" dirty="0">
              <a:latin typeface="Arial"/>
              <a:cs typeface="Arial"/>
            </a:endParaRPr>
          </a:p>
          <a:p>
            <a:pPr marL="243840" indent="-231140">
              <a:lnSpc>
                <a:spcPts val="1195"/>
              </a:lnSpc>
              <a:buClr>
                <a:srgbClr val="000000"/>
              </a:buClr>
              <a:buAutoNum type="arabicPeriod" startAt="9"/>
              <a:tabLst>
                <a:tab pos="244475" algn="l"/>
              </a:tabLst>
            </a:pPr>
            <a:r>
              <a:rPr sz="1100" u="sng" spc="-5" dirty="0">
                <a:solidFill>
                  <a:srgbClr val="CC0099"/>
                </a:solidFill>
                <a:uFill>
                  <a:solidFill>
                    <a:srgbClr val="CC0099"/>
                  </a:solidFill>
                </a:uFill>
                <a:latin typeface="Arial"/>
                <a:cs typeface="Arial"/>
                <a:hlinkClick r:id="rId14"/>
              </a:rPr>
              <a:t>http://forum.surgeryzone.net/viewtopic.php?f=58&amp;p=237425</a:t>
            </a:r>
            <a:r>
              <a:rPr sz="1100" spc="-5" dirty="0">
                <a:solidFill>
                  <a:srgbClr val="CC0099"/>
                </a:solidFill>
                <a:latin typeface="Arial"/>
                <a:cs typeface="Arial"/>
                <a:hlinkClick r:id="rId14"/>
              </a:rPr>
              <a:t> </a:t>
            </a:r>
            <a:r>
              <a:rPr sz="1100" spc="-5" dirty="0">
                <a:latin typeface="Arial"/>
                <a:cs typeface="Arial"/>
              </a:rPr>
              <a:t>форум Surgeryzone,</a:t>
            </a:r>
            <a:r>
              <a:rPr sz="1100" spc="-50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2012.</a:t>
            </a:r>
            <a:endParaRPr sz="1100" dirty="0">
              <a:latin typeface="Arial"/>
              <a:cs typeface="Arial"/>
            </a:endParaRPr>
          </a:p>
          <a:p>
            <a:pPr marL="243840" indent="-231140">
              <a:lnSpc>
                <a:spcPts val="1250"/>
              </a:lnSpc>
              <a:buClr>
                <a:srgbClr val="000000"/>
              </a:buClr>
              <a:buAutoNum type="arabicPeriod" startAt="9"/>
              <a:tabLst>
                <a:tab pos="244475" algn="l"/>
              </a:tabLst>
            </a:pPr>
            <a:r>
              <a:rPr sz="1100" u="sng" spc="-5" dirty="0">
                <a:solidFill>
                  <a:srgbClr val="CC0099"/>
                </a:solidFill>
                <a:uFill>
                  <a:solidFill>
                    <a:srgbClr val="CC0099"/>
                  </a:solidFill>
                </a:uFill>
                <a:latin typeface="Arial"/>
                <a:cs typeface="Arial"/>
                <a:hlinkClick r:id="rId15"/>
              </a:rPr>
              <a:t>http://www.ncbi.nlm.nih.gov/pmc/articles/PMC2657972</a:t>
            </a:r>
            <a:r>
              <a:rPr sz="1100" spc="-5" dirty="0">
                <a:solidFill>
                  <a:srgbClr val="CC0099"/>
                </a:solidFill>
                <a:latin typeface="Arial"/>
                <a:cs typeface="Arial"/>
                <a:hlinkClick r:id="rId15"/>
              </a:rPr>
              <a:t> </a:t>
            </a:r>
            <a:r>
              <a:rPr sz="1100" dirty="0">
                <a:latin typeface="Arial"/>
                <a:cs typeface="Arial"/>
              </a:rPr>
              <a:t>The difficult </a:t>
            </a:r>
            <a:r>
              <a:rPr sz="1100" spc="-5" dirty="0">
                <a:latin typeface="Arial"/>
                <a:cs typeface="Arial"/>
              </a:rPr>
              <a:t>colonoscopy,</a:t>
            </a:r>
            <a:r>
              <a:rPr sz="1100" spc="-50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2007.</a:t>
            </a:r>
            <a:endParaRPr sz="1100" dirty="0">
              <a:latin typeface="Arial"/>
              <a:cs typeface="Arial"/>
            </a:endParaRPr>
          </a:p>
          <a:p>
            <a:pPr marL="243840" indent="-231140">
              <a:lnSpc>
                <a:spcPts val="1255"/>
              </a:lnSpc>
              <a:buClr>
                <a:srgbClr val="000000"/>
              </a:buClr>
              <a:buAutoNum type="arabicPeriod" startAt="9"/>
              <a:tabLst>
                <a:tab pos="244475" algn="l"/>
              </a:tabLst>
            </a:pPr>
            <a:r>
              <a:rPr sz="1100" u="sng" spc="-5" dirty="0">
                <a:solidFill>
                  <a:srgbClr val="CC0099"/>
                </a:solidFill>
                <a:uFill>
                  <a:solidFill>
                    <a:srgbClr val="CC0099"/>
                  </a:solidFill>
                </a:uFill>
                <a:latin typeface="Arial"/>
                <a:cs typeface="Arial"/>
                <a:hlinkClick r:id="rId16"/>
              </a:rPr>
              <a:t>http://www.ncbi.nlm.nih.gov/pubmed/22187070</a:t>
            </a:r>
            <a:r>
              <a:rPr sz="1100" spc="-5" dirty="0">
                <a:solidFill>
                  <a:srgbClr val="CC0099"/>
                </a:solidFill>
                <a:latin typeface="Arial"/>
                <a:cs typeface="Arial"/>
                <a:hlinkClick r:id="rId16"/>
              </a:rPr>
              <a:t> </a:t>
            </a:r>
            <a:r>
              <a:rPr sz="1000" spc="-5" dirty="0">
                <a:latin typeface="Arial"/>
                <a:cs typeface="Arial"/>
              </a:rPr>
              <a:t>Adenoma Detection </a:t>
            </a:r>
            <a:r>
              <a:rPr sz="1000" spc="5" dirty="0">
                <a:latin typeface="Arial"/>
                <a:cs typeface="Arial"/>
              </a:rPr>
              <a:t>With </a:t>
            </a:r>
            <a:r>
              <a:rPr sz="1000" spc="-5" dirty="0">
                <a:latin typeface="Arial"/>
                <a:cs typeface="Arial"/>
              </a:rPr>
              <a:t>Cap-Assisted Colonoscopy Versus Regular </a:t>
            </a:r>
            <a:r>
              <a:rPr sz="1000" spc="-10" dirty="0">
                <a:latin typeface="Arial"/>
                <a:cs typeface="Arial"/>
              </a:rPr>
              <a:t>Colonoscopy,</a:t>
            </a:r>
            <a:r>
              <a:rPr sz="1000" spc="45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2012</a:t>
            </a:r>
            <a:endParaRPr sz="1100" dirty="0">
              <a:latin typeface="Arial"/>
              <a:cs typeface="Arial"/>
            </a:endParaRPr>
          </a:p>
          <a:p>
            <a:pPr marL="244475" marR="276860" indent="-244475">
              <a:lnSpc>
                <a:spcPts val="1260"/>
              </a:lnSpc>
              <a:spcBef>
                <a:spcPts val="65"/>
              </a:spcBef>
              <a:buClr>
                <a:srgbClr val="000000"/>
              </a:buClr>
              <a:buAutoNum type="arabicPeriod" startAt="9"/>
              <a:tabLst>
                <a:tab pos="244475" algn="l"/>
              </a:tabLst>
            </a:pPr>
            <a:r>
              <a:rPr sz="1100" u="sng" spc="-5" dirty="0">
                <a:solidFill>
                  <a:srgbClr val="CC0099"/>
                </a:solidFill>
                <a:uFill>
                  <a:solidFill>
                    <a:srgbClr val="CC0099"/>
                  </a:solidFill>
                </a:uFill>
                <a:latin typeface="Arial"/>
                <a:cs typeface="Arial"/>
                <a:hlinkClick r:id="rId17"/>
              </a:rPr>
              <a:t>http://www.gastroendonews.com/ViewArticle.aspx?d_id=187&amp;a_id=7878</a:t>
            </a:r>
            <a:r>
              <a:rPr sz="1100" spc="-5" dirty="0">
                <a:solidFill>
                  <a:srgbClr val="CC0099"/>
                </a:solidFill>
                <a:latin typeface="Arial"/>
                <a:cs typeface="Arial"/>
                <a:hlinkClick r:id="rId17"/>
              </a:rPr>
              <a:t> </a:t>
            </a:r>
            <a:r>
              <a:rPr sz="1100" dirty="0">
                <a:latin typeface="Arial"/>
                <a:cs typeface="Arial"/>
              </a:rPr>
              <a:t>Sedated </a:t>
            </a:r>
            <a:r>
              <a:rPr sz="1100" spc="-5" dirty="0">
                <a:latin typeface="Arial"/>
                <a:cs typeface="Arial"/>
              </a:rPr>
              <a:t>Colonoscopy Can </a:t>
            </a:r>
            <a:r>
              <a:rPr sz="1100" dirty="0">
                <a:latin typeface="Arial"/>
                <a:cs typeface="Arial"/>
              </a:rPr>
              <a:t>Increase </a:t>
            </a:r>
            <a:r>
              <a:rPr sz="1100" spc="-5" dirty="0">
                <a:latin typeface="Arial"/>
                <a:cs typeface="Arial"/>
              </a:rPr>
              <a:t>Risk </a:t>
            </a:r>
            <a:r>
              <a:rPr sz="1100" spc="5" dirty="0">
                <a:latin typeface="Arial"/>
                <a:cs typeface="Arial"/>
              </a:rPr>
              <a:t>for </a:t>
            </a:r>
            <a:r>
              <a:rPr sz="1100" dirty="0">
                <a:latin typeface="Arial"/>
                <a:cs typeface="Arial"/>
              </a:rPr>
              <a:t>Iatrogeniс  Perforation. </a:t>
            </a:r>
            <a:r>
              <a:rPr sz="1100" spc="-5" dirty="0">
                <a:latin typeface="Arial"/>
                <a:cs typeface="Arial"/>
              </a:rPr>
              <a:t>Daniel </a:t>
            </a:r>
            <a:r>
              <a:rPr sz="1100" spc="-10" dirty="0">
                <a:latin typeface="Arial"/>
                <a:cs typeface="Arial"/>
              </a:rPr>
              <a:t>M. </a:t>
            </a:r>
            <a:r>
              <a:rPr sz="1100" spc="-5" dirty="0">
                <a:latin typeface="Arial"/>
                <a:cs typeface="Arial"/>
              </a:rPr>
              <a:t>Keller,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2005.</a:t>
            </a:r>
            <a:endParaRPr sz="1100" dirty="0">
              <a:latin typeface="Arial"/>
              <a:cs typeface="Arial"/>
            </a:endParaRPr>
          </a:p>
          <a:p>
            <a:pPr marL="243840" indent="-231140">
              <a:lnSpc>
                <a:spcPts val="1185"/>
              </a:lnSpc>
              <a:buClr>
                <a:srgbClr val="000000"/>
              </a:buClr>
              <a:buAutoNum type="arabicPeriod" startAt="9"/>
              <a:tabLst>
                <a:tab pos="244475" algn="l"/>
              </a:tabLst>
            </a:pPr>
            <a:r>
              <a:rPr sz="1100" u="sng" spc="-5" dirty="0">
                <a:solidFill>
                  <a:srgbClr val="CC0099"/>
                </a:solidFill>
                <a:uFill>
                  <a:solidFill>
                    <a:srgbClr val="CC0099"/>
                  </a:solidFill>
                </a:uFill>
                <a:latin typeface="Arial"/>
                <a:cs typeface="Arial"/>
                <a:hlinkClick r:id="rId18"/>
              </a:rPr>
              <a:t>http://www.ncbi.nlm.nih.gov/pmc/articles/PMC517648/</a:t>
            </a:r>
            <a:r>
              <a:rPr sz="1100" spc="-5" dirty="0">
                <a:solidFill>
                  <a:srgbClr val="CC0099"/>
                </a:solidFill>
                <a:latin typeface="Arial"/>
                <a:cs typeface="Arial"/>
                <a:hlinkClick r:id="rId18"/>
              </a:rPr>
              <a:t> </a:t>
            </a:r>
            <a:r>
              <a:rPr sz="1100" spc="-5" dirty="0">
                <a:latin typeface="Arial"/>
                <a:cs typeface="Arial"/>
              </a:rPr>
              <a:t>Quality improvement </a:t>
            </a:r>
            <a:r>
              <a:rPr sz="1100" dirty="0">
                <a:latin typeface="Arial"/>
                <a:cs typeface="Arial"/>
              </a:rPr>
              <a:t>programme to </a:t>
            </a:r>
            <a:r>
              <a:rPr sz="1100" spc="-5" dirty="0">
                <a:latin typeface="Arial"/>
                <a:cs typeface="Arial"/>
              </a:rPr>
              <a:t>achieve </a:t>
            </a:r>
            <a:r>
              <a:rPr sz="1100" dirty="0">
                <a:latin typeface="Arial"/>
                <a:cs typeface="Arial"/>
              </a:rPr>
              <a:t>acceptable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colonoscopy.</a:t>
            </a:r>
            <a:endParaRPr sz="1100" dirty="0">
              <a:latin typeface="Arial"/>
              <a:cs typeface="Arial"/>
            </a:endParaRPr>
          </a:p>
          <a:p>
            <a:pPr marL="242570">
              <a:lnSpc>
                <a:spcPts val="1255"/>
              </a:lnSpc>
            </a:pPr>
            <a:r>
              <a:rPr sz="1100" dirty="0">
                <a:latin typeface="Arial"/>
                <a:cs typeface="Arial"/>
              </a:rPr>
              <a:t>completion rates: prospective before </a:t>
            </a:r>
            <a:r>
              <a:rPr sz="1100" spc="-5" dirty="0">
                <a:latin typeface="Arial"/>
                <a:cs typeface="Arial"/>
              </a:rPr>
              <a:t>and </a:t>
            </a:r>
            <a:r>
              <a:rPr sz="1100" dirty="0">
                <a:latin typeface="Arial"/>
                <a:cs typeface="Arial"/>
              </a:rPr>
              <a:t>after </a:t>
            </a:r>
            <a:r>
              <a:rPr sz="1100" spc="-5" dirty="0">
                <a:latin typeface="Arial"/>
                <a:cs typeface="Arial"/>
              </a:rPr>
              <a:t>study; </a:t>
            </a:r>
            <a:r>
              <a:rPr sz="1100" dirty="0">
                <a:latin typeface="Arial"/>
                <a:cs typeface="Arial"/>
              </a:rPr>
              <a:t>Jennifer </a:t>
            </a:r>
            <a:r>
              <a:rPr sz="1100" spc="-5" dirty="0">
                <a:latin typeface="Arial"/>
                <a:cs typeface="Arial"/>
              </a:rPr>
              <a:t>E. Bail,</a:t>
            </a:r>
            <a:r>
              <a:rPr sz="1100" spc="-190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2004.</a:t>
            </a:r>
            <a:endParaRPr sz="1100" dirty="0">
              <a:latin typeface="Arial"/>
              <a:cs typeface="Arial"/>
            </a:endParaRPr>
          </a:p>
          <a:p>
            <a:pPr marL="243840" indent="-231140">
              <a:lnSpc>
                <a:spcPts val="1255"/>
              </a:lnSpc>
              <a:buClr>
                <a:srgbClr val="000000"/>
              </a:buClr>
              <a:buAutoNum type="arabicPeriod" startAt="16"/>
              <a:tabLst>
                <a:tab pos="244475" algn="l"/>
              </a:tabLst>
            </a:pPr>
            <a:r>
              <a:rPr sz="1100" u="sng" spc="-5" dirty="0">
                <a:solidFill>
                  <a:srgbClr val="CC0099"/>
                </a:solidFill>
                <a:uFill>
                  <a:solidFill>
                    <a:srgbClr val="CC0099"/>
                  </a:solidFill>
                </a:uFill>
                <a:latin typeface="Arial"/>
                <a:cs typeface="Arial"/>
                <a:hlinkClick r:id="rId19"/>
              </a:rPr>
              <a:t>http://www.ncbi.nlm.nih.gov/pmc/articles/PMC3558566/</a:t>
            </a:r>
            <a:r>
              <a:rPr sz="1100" spc="-5" dirty="0">
                <a:solidFill>
                  <a:srgbClr val="CC0099"/>
                </a:solidFill>
                <a:latin typeface="Arial"/>
                <a:cs typeface="Arial"/>
                <a:hlinkClick r:id="rId19"/>
              </a:rPr>
              <a:t> </a:t>
            </a:r>
            <a:r>
              <a:rPr sz="1100" spc="-5" dirty="0">
                <a:latin typeface="Arial"/>
                <a:cs typeface="Arial"/>
              </a:rPr>
              <a:t>Advanced endoscopic technologies </a:t>
            </a:r>
            <a:r>
              <a:rPr sz="1100" spc="5" dirty="0">
                <a:latin typeface="Arial"/>
                <a:cs typeface="Arial"/>
              </a:rPr>
              <a:t>for </a:t>
            </a:r>
            <a:r>
              <a:rPr sz="1100" dirty="0">
                <a:latin typeface="Arial"/>
                <a:cs typeface="Arial"/>
              </a:rPr>
              <a:t>colorectal cancer screening.</a:t>
            </a:r>
            <a:r>
              <a:rPr sz="1100" spc="20" dirty="0">
                <a:latin typeface="Arial"/>
                <a:cs typeface="Arial"/>
              </a:rPr>
              <a:t> </a:t>
            </a:r>
            <a:r>
              <a:rPr sz="1100" spc="5" dirty="0">
                <a:latin typeface="Arial"/>
                <a:cs typeface="Arial"/>
              </a:rPr>
              <a:t>World</a:t>
            </a:r>
            <a:endParaRPr sz="1100" dirty="0">
              <a:latin typeface="Arial"/>
              <a:cs typeface="Arial"/>
            </a:endParaRPr>
          </a:p>
          <a:p>
            <a:pPr marL="242570">
              <a:lnSpc>
                <a:spcPts val="1255"/>
              </a:lnSpc>
            </a:pPr>
            <a:r>
              <a:rPr sz="1100" dirty="0">
                <a:latin typeface="Arial"/>
                <a:cs typeface="Arial"/>
              </a:rPr>
              <a:t>Journal of </a:t>
            </a:r>
            <a:r>
              <a:rPr sz="1100" spc="-5" dirty="0">
                <a:latin typeface="Arial"/>
                <a:cs typeface="Arial"/>
              </a:rPr>
              <a:t>Gastroenterology,</a:t>
            </a:r>
            <a:r>
              <a:rPr sz="1100" spc="-80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2013.</a:t>
            </a:r>
            <a:endParaRPr sz="1100" dirty="0">
              <a:latin typeface="Arial"/>
              <a:cs typeface="Arial"/>
            </a:endParaRPr>
          </a:p>
          <a:p>
            <a:pPr marL="244475" marR="139700" indent="-244475">
              <a:lnSpc>
                <a:spcPts val="1260"/>
              </a:lnSpc>
              <a:spcBef>
                <a:spcPts val="55"/>
              </a:spcBef>
              <a:buClr>
                <a:srgbClr val="000000"/>
              </a:buClr>
              <a:buAutoNum type="arabicPeriod" startAt="17"/>
              <a:tabLst>
                <a:tab pos="244475" algn="l"/>
              </a:tabLst>
            </a:pPr>
            <a:r>
              <a:rPr lang="lv-LV" sz="1100" u="sng" spc="-5" dirty="0">
                <a:solidFill>
                  <a:srgbClr val="CC0099"/>
                </a:solidFill>
                <a:uFill>
                  <a:solidFill>
                    <a:srgbClr val="CC0099"/>
                  </a:solidFill>
                </a:uFill>
                <a:latin typeface="Arial"/>
                <a:cs typeface="Arial"/>
              </a:rPr>
              <a:t>https://worldwide.espacenet.com/publicationDetails/originalDocument?CC=SU&amp;NR=1522466A1&amp;KC=A1&amp;FT=D&amp;date=&amp;DB=EPOD%20OC&amp;locale=en_EP%20%D0%9A%D0%B8%D1%88%D0%B5%D1%87%D0%BD%D1%8B%D0%B9 </a:t>
            </a:r>
            <a:r>
              <a:rPr lang="lv-LV" sz="1100" u="sng" spc="-5" dirty="0" smtClean="0">
                <a:solidFill>
                  <a:srgbClr val="CC0099"/>
                </a:solidFill>
                <a:uFill>
                  <a:solidFill>
                    <a:srgbClr val="CC0099"/>
                  </a:solidFill>
                </a:uFill>
                <a:latin typeface="Arial"/>
                <a:cs typeface="Arial"/>
              </a:rPr>
              <a:t> </a:t>
            </a:r>
            <a:r>
              <a:rPr lang="lv-LV" sz="1100" spc="-5" dirty="0" smtClean="0">
                <a:latin typeface="Arial"/>
                <a:cs typeface="Arial"/>
              </a:rPr>
              <a:t>    </a:t>
            </a:r>
            <a:r>
              <a:rPr lang="ru-RU" sz="1100" spc="-5" dirty="0" smtClean="0">
                <a:latin typeface="Arial"/>
                <a:cs typeface="Arial"/>
              </a:rPr>
              <a:t>Кишечный э</a:t>
            </a:r>
            <a:r>
              <a:rPr sz="1100" spc="-5" dirty="0" err="1" smtClean="0">
                <a:latin typeface="Arial"/>
                <a:cs typeface="Arial"/>
              </a:rPr>
              <a:t>ндоскоп</a:t>
            </a:r>
            <a:r>
              <a:rPr sz="1100" spc="-5" dirty="0">
                <a:latin typeface="Arial"/>
                <a:cs typeface="Arial"/>
              </a:rPr>
              <a:t>, С. Матасов, авторское </a:t>
            </a:r>
            <a:r>
              <a:rPr sz="1100" dirty="0">
                <a:latin typeface="Arial"/>
                <a:cs typeface="Arial"/>
              </a:rPr>
              <a:t>свидетельство № </a:t>
            </a:r>
            <a:r>
              <a:rPr sz="1100" spc="-5" dirty="0">
                <a:latin typeface="Arial"/>
                <a:cs typeface="Arial"/>
              </a:rPr>
              <a:t>1522466,</a:t>
            </a:r>
            <a:r>
              <a:rPr sz="1100" spc="-75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1978</a:t>
            </a:r>
            <a:r>
              <a:rPr sz="1100" spc="-5" dirty="0" smtClean="0">
                <a:latin typeface="Arial"/>
                <a:cs typeface="Arial"/>
              </a:rPr>
              <a:t>.</a:t>
            </a:r>
            <a:endParaRPr sz="1100" dirty="0">
              <a:latin typeface="Arial"/>
              <a:cs typeface="Arial"/>
            </a:endParaRPr>
          </a:p>
        </p:txBody>
      </p:sp>
      <p:sp>
        <p:nvSpPr>
          <p:cNvPr id="16" name="Прямоугольник 15"/>
          <p:cNvSpPr/>
          <p:nvPr/>
        </p:nvSpPr>
        <p:spPr>
          <a:xfrm>
            <a:off x="406400" y="838200"/>
            <a:ext cx="83566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350135">
              <a:lnSpc>
                <a:spcPct val="100000"/>
              </a:lnSpc>
              <a:spcBef>
                <a:spcPts val="560"/>
              </a:spcBef>
            </a:pPr>
            <a:r>
              <a:rPr lang="ru-RU" sz="1600" b="1" spc="-5" dirty="0">
                <a:latin typeface="Arial"/>
                <a:cs typeface="Arial"/>
              </a:rPr>
              <a:t>14. </a:t>
            </a:r>
            <a:r>
              <a:rPr lang="en-US" sz="1600" b="1" spc="-10" dirty="0" smtClean="0">
                <a:latin typeface="Arial"/>
                <a:cs typeface="Arial"/>
              </a:rPr>
              <a:t>Main sources of information</a:t>
            </a:r>
            <a:endParaRPr lang="ru-RU" sz="1600" dirty="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178740" y="177641"/>
            <a:ext cx="762000" cy="224154"/>
          </a:xfrm>
          <a:custGeom>
            <a:avLst/>
            <a:gdLst/>
            <a:ahLst/>
            <a:cxnLst/>
            <a:rect l="l" t="t" r="r" b="b"/>
            <a:pathLst>
              <a:path w="762000" h="224154">
                <a:moveTo>
                  <a:pt x="0" y="223773"/>
                </a:moveTo>
                <a:lnTo>
                  <a:pt x="761517" y="223773"/>
                </a:lnTo>
                <a:lnTo>
                  <a:pt x="761517" y="0"/>
                </a:lnTo>
                <a:lnTo>
                  <a:pt x="0" y="0"/>
                </a:lnTo>
                <a:lnTo>
                  <a:pt x="0" y="223773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8178740" y="177641"/>
            <a:ext cx="762000" cy="224154"/>
          </a:xfrm>
          <a:custGeom>
            <a:avLst/>
            <a:gdLst/>
            <a:ahLst/>
            <a:cxnLst/>
            <a:rect l="l" t="t" r="r" b="b"/>
            <a:pathLst>
              <a:path w="762000" h="224154">
                <a:moveTo>
                  <a:pt x="0" y="223773"/>
                </a:moveTo>
                <a:lnTo>
                  <a:pt x="761517" y="223773"/>
                </a:lnTo>
                <a:lnTo>
                  <a:pt x="761517" y="0"/>
                </a:lnTo>
                <a:lnTo>
                  <a:pt x="0" y="0"/>
                </a:lnTo>
                <a:lnTo>
                  <a:pt x="0" y="223773"/>
                </a:lnTo>
                <a:close/>
              </a:path>
            </a:pathLst>
          </a:custGeom>
          <a:ln w="187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8381612" y="177003"/>
            <a:ext cx="378460" cy="2197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250" b="1" spc="-55" dirty="0">
                <a:latin typeface="Arial"/>
                <a:cs typeface="Arial"/>
                <a:hlinkClick r:id="rId2"/>
              </a:rPr>
              <a:t>M</a:t>
            </a:r>
            <a:r>
              <a:rPr sz="1250" b="1" spc="-35" dirty="0">
                <a:latin typeface="Arial"/>
                <a:cs typeface="Arial"/>
                <a:hlinkClick r:id="rId2"/>
              </a:rPr>
              <a:t>a</a:t>
            </a:r>
            <a:r>
              <a:rPr sz="1250" b="1" spc="-15" dirty="0">
                <a:latin typeface="Arial"/>
                <a:cs typeface="Arial"/>
                <a:hlinkClick r:id="rId2"/>
              </a:rPr>
              <a:t>i</a:t>
            </a:r>
            <a:r>
              <a:rPr sz="1250" b="1" spc="15" dirty="0">
                <a:latin typeface="Arial"/>
                <a:cs typeface="Arial"/>
                <a:hlinkClick r:id="rId2"/>
              </a:rPr>
              <a:t>n</a:t>
            </a:r>
            <a:endParaRPr sz="1250" dirty="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8161282" y="472916"/>
            <a:ext cx="753110" cy="224154"/>
          </a:xfrm>
          <a:custGeom>
            <a:avLst/>
            <a:gdLst/>
            <a:ahLst/>
            <a:cxnLst/>
            <a:rect l="l" t="t" r="r" b="b"/>
            <a:pathLst>
              <a:path w="753109" h="224154">
                <a:moveTo>
                  <a:pt x="0" y="223773"/>
                </a:moveTo>
                <a:lnTo>
                  <a:pt x="752557" y="223773"/>
                </a:lnTo>
                <a:lnTo>
                  <a:pt x="752557" y="0"/>
                </a:lnTo>
                <a:lnTo>
                  <a:pt x="0" y="0"/>
                </a:lnTo>
                <a:lnTo>
                  <a:pt x="0" y="223773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object 6"/>
          <p:cNvSpPr/>
          <p:nvPr/>
        </p:nvSpPr>
        <p:spPr>
          <a:xfrm>
            <a:off x="8161282" y="472916"/>
            <a:ext cx="753110" cy="224154"/>
          </a:xfrm>
          <a:custGeom>
            <a:avLst/>
            <a:gdLst/>
            <a:ahLst/>
            <a:cxnLst/>
            <a:rect l="l" t="t" r="r" b="b"/>
            <a:pathLst>
              <a:path w="753109" h="224154">
                <a:moveTo>
                  <a:pt x="0" y="223773"/>
                </a:moveTo>
                <a:lnTo>
                  <a:pt x="752557" y="223773"/>
                </a:lnTo>
                <a:lnTo>
                  <a:pt x="752557" y="0"/>
                </a:lnTo>
                <a:lnTo>
                  <a:pt x="0" y="0"/>
                </a:lnTo>
                <a:lnTo>
                  <a:pt x="0" y="223773"/>
                </a:lnTo>
                <a:close/>
              </a:path>
            </a:pathLst>
          </a:custGeom>
          <a:ln w="1880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" name="object 7"/>
          <p:cNvSpPr txBox="1"/>
          <p:nvPr/>
        </p:nvSpPr>
        <p:spPr>
          <a:xfrm>
            <a:off x="8356172" y="472278"/>
            <a:ext cx="394335" cy="2197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250" b="1" spc="-45" dirty="0">
                <a:latin typeface="Arial"/>
                <a:cs typeface="Arial"/>
              </a:rPr>
              <a:t>B</a:t>
            </a:r>
            <a:r>
              <a:rPr sz="1250" b="1" spc="-40" dirty="0">
                <a:latin typeface="Arial"/>
                <a:cs typeface="Arial"/>
              </a:rPr>
              <a:t>ac</a:t>
            </a:r>
            <a:r>
              <a:rPr sz="1250" b="1" spc="20" dirty="0">
                <a:latin typeface="Arial"/>
                <a:cs typeface="Arial"/>
              </a:rPr>
              <a:t>k</a:t>
            </a:r>
            <a:endParaRPr sz="1250" dirty="0">
              <a:latin typeface="Arial"/>
              <a:cs typeface="Arial"/>
            </a:endParaRPr>
          </a:p>
        </p:txBody>
      </p:sp>
      <p:sp>
        <p:nvSpPr>
          <p:cNvPr id="11" name="object 10"/>
          <p:cNvSpPr txBox="1"/>
          <p:nvPr/>
        </p:nvSpPr>
        <p:spPr>
          <a:xfrm>
            <a:off x="8751951" y="6474789"/>
            <a:ext cx="250825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6670">
              <a:lnSpc>
                <a:spcPts val="1650"/>
              </a:lnSpc>
            </a:pPr>
            <a:r>
              <a:rPr lang="en-US" sz="1400" b="1" dirty="0" smtClean="0">
                <a:latin typeface="Arial"/>
                <a:cs typeface="Arial"/>
              </a:rPr>
              <a:t>15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81000" y="6504801"/>
            <a:ext cx="3581400" cy="27699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ru-RU" sz="1200" dirty="0" smtClean="0">
                <a:solidFill>
                  <a:srgbClr val="FF0066"/>
                </a:solidFill>
              </a:rPr>
              <a:t>©</a:t>
            </a:r>
            <a:r>
              <a:rPr lang="en-US" sz="1200" dirty="0" smtClean="0">
                <a:solidFill>
                  <a:srgbClr val="FF0066"/>
                </a:solidFill>
              </a:rPr>
              <a:t> Reference on </a:t>
            </a:r>
            <a:r>
              <a:rPr lang="en-US" sz="1200" dirty="0" smtClean="0">
                <a:solidFill>
                  <a:srgbClr val="FF0066"/>
                </a:solidFill>
                <a:hlinkClick r:id="rId3"/>
              </a:rPr>
              <a:t>www.coloncancer.lv</a:t>
            </a:r>
            <a:r>
              <a:rPr lang="en-US" sz="1200" dirty="0" smtClean="0">
                <a:solidFill>
                  <a:srgbClr val="FF0066"/>
                </a:solidFill>
              </a:rPr>
              <a:t> is obligatory</a:t>
            </a:r>
            <a:endParaRPr lang="ru-RU" sz="1200" dirty="0">
              <a:solidFill>
                <a:srgbClr val="FF0066"/>
              </a:solidFill>
            </a:endParaRPr>
          </a:p>
        </p:txBody>
      </p:sp>
      <p:sp>
        <p:nvSpPr>
          <p:cNvPr id="13" name="object 5"/>
          <p:cNvSpPr txBox="1"/>
          <p:nvPr/>
        </p:nvSpPr>
        <p:spPr>
          <a:xfrm>
            <a:off x="487362" y="188912"/>
            <a:ext cx="7533005" cy="601447"/>
          </a:xfrm>
          <a:prstGeom prst="rect">
            <a:avLst/>
          </a:prstGeom>
          <a:solidFill>
            <a:srgbClr val="5CD430"/>
          </a:solidFill>
        </p:spPr>
        <p:txBody>
          <a:bodyPr vert="horz" wrap="square" lIns="0" tIns="39370" rIns="0" bIns="0" rtlCol="0">
            <a:spAutoFit/>
          </a:bodyPr>
          <a:lstStyle/>
          <a:p>
            <a:pPr marL="788035" algn="ctr">
              <a:lnSpc>
                <a:spcPct val="100000"/>
              </a:lnSpc>
              <a:spcBef>
                <a:spcPts val="310"/>
              </a:spcBef>
            </a:pPr>
            <a:r>
              <a:rPr sz="1600" b="1" i="1" spc="-5" dirty="0" smtClean="0">
                <a:latin typeface="Arial"/>
                <a:cs typeface="Arial"/>
              </a:rPr>
              <a:t>Prospects </a:t>
            </a:r>
            <a:r>
              <a:rPr sz="1600" b="1" i="1" dirty="0" smtClean="0">
                <a:latin typeface="Arial"/>
                <a:cs typeface="Arial"/>
              </a:rPr>
              <a:t>of </a:t>
            </a:r>
            <a:r>
              <a:rPr lang="en-US" sz="1600" b="1" i="1" spc="-5" dirty="0" smtClean="0">
                <a:latin typeface="Arial"/>
                <a:cs typeface="Arial"/>
              </a:rPr>
              <a:t>colon cancer </a:t>
            </a:r>
            <a:r>
              <a:rPr lang="lv-LV" sz="1600" b="1" i="1" spc="-5" dirty="0" smtClean="0">
                <a:latin typeface="Arial"/>
                <a:cs typeface="Arial"/>
              </a:rPr>
              <a:t>screening and treatment </a:t>
            </a:r>
            <a:endParaRPr lang="en-US" sz="1600" b="1" i="1" spc="-5" dirty="0" smtClean="0">
              <a:latin typeface="Arial"/>
              <a:cs typeface="Arial"/>
            </a:endParaRPr>
          </a:p>
          <a:p>
            <a:pPr marL="788035" algn="ctr">
              <a:lnSpc>
                <a:spcPct val="100000"/>
              </a:lnSpc>
              <a:spcBef>
                <a:spcPts val="310"/>
              </a:spcBef>
            </a:pPr>
            <a:r>
              <a:rPr b="1" i="1" dirty="0" smtClean="0">
                <a:latin typeface="Arial"/>
                <a:cs typeface="Arial"/>
              </a:rPr>
              <a:t>Part </a:t>
            </a:r>
            <a:r>
              <a:rPr b="1" i="1" dirty="0">
                <a:latin typeface="Arial"/>
                <a:cs typeface="Arial"/>
              </a:rPr>
              <a:t>3. </a:t>
            </a:r>
            <a:r>
              <a:rPr b="1" i="1" spc="-5" dirty="0">
                <a:latin typeface="Arial"/>
                <a:cs typeface="Arial"/>
              </a:rPr>
              <a:t>Amanual method of intubational</a:t>
            </a:r>
            <a:r>
              <a:rPr b="1" i="1" spc="-150" dirty="0">
                <a:latin typeface="Arial"/>
                <a:cs typeface="Arial"/>
              </a:rPr>
              <a:t> </a:t>
            </a:r>
            <a:r>
              <a:rPr b="1" i="1" spc="-5" dirty="0">
                <a:latin typeface="Arial"/>
                <a:cs typeface="Arial"/>
              </a:rPr>
              <a:t>colonoscopy</a:t>
            </a:r>
            <a:endParaRPr dirty="0">
              <a:latin typeface="Arial"/>
              <a:cs typeface="Arial"/>
            </a:endParaRPr>
          </a:p>
        </p:txBody>
      </p:sp>
      <p:sp>
        <p:nvSpPr>
          <p:cNvPr id="16" name="object 3"/>
          <p:cNvSpPr txBox="1"/>
          <p:nvPr/>
        </p:nvSpPr>
        <p:spPr>
          <a:xfrm>
            <a:off x="414416" y="1220284"/>
            <a:ext cx="8339058" cy="4037516"/>
          </a:xfrm>
          <a:prstGeom prst="rect">
            <a:avLst/>
          </a:prstGeom>
        </p:spPr>
        <p:txBody>
          <a:bodyPr vert="horz" wrap="square" lIns="0" tIns="71120" rIns="0" bIns="0" rtlCol="0">
            <a:spAutoFit/>
          </a:bodyPr>
          <a:lstStyle/>
          <a:p>
            <a:pPr marL="243840" indent="-231140">
              <a:lnSpc>
                <a:spcPts val="1185"/>
              </a:lnSpc>
              <a:buClr>
                <a:srgbClr val="000000"/>
              </a:buClr>
              <a:buFont typeface="+mj-lt"/>
              <a:buAutoNum type="arabicPeriod" startAt="18"/>
              <a:tabLst>
                <a:tab pos="244475" algn="l"/>
              </a:tabLst>
            </a:pPr>
            <a:r>
              <a:rPr lang="ru-RU" sz="1100" u="sng" spc="-5" dirty="0" smtClean="0">
                <a:solidFill>
                  <a:srgbClr val="CC0099"/>
                </a:solidFill>
                <a:uFill>
                  <a:solidFill>
                    <a:srgbClr val="CC0099"/>
                  </a:solidFill>
                </a:uFill>
                <a:latin typeface="Arial"/>
                <a:cs typeface="Arial"/>
                <a:hlinkClick r:id="rId4"/>
              </a:rPr>
              <a:t>http</a:t>
            </a:r>
            <a:r>
              <a:rPr lang="ru-RU" sz="1100" u="sng" spc="-5">
                <a:solidFill>
                  <a:srgbClr val="CC0099"/>
                </a:solidFill>
                <a:uFill>
                  <a:solidFill>
                    <a:srgbClr val="CC0099"/>
                  </a:solidFill>
                </a:uFill>
                <a:latin typeface="Arial"/>
                <a:cs typeface="Arial"/>
                <a:hlinkClick r:id="rId4"/>
              </a:rPr>
              <a:t>://</a:t>
            </a:r>
            <a:r>
              <a:rPr lang="ru-RU" sz="1100" u="sng" spc="-5" smtClean="0">
                <a:solidFill>
                  <a:srgbClr val="CC0099"/>
                </a:solidFill>
                <a:uFill>
                  <a:solidFill>
                    <a:srgbClr val="CC0099"/>
                  </a:solidFill>
                </a:uFill>
                <a:latin typeface="Arial"/>
                <a:cs typeface="Arial"/>
                <a:hlinkClick r:id="rId4"/>
              </a:rPr>
              <a:t>worldwide.espacenet.com/publicationDetails/originalDocument;jsessionid=D18AD98DE785E6B61849B543B2F033C4.espace</a:t>
            </a:r>
            <a:r>
              <a:rPr lang="ru-RU" sz="1100" u="sng" spc="-5" smtClean="0">
                <a:solidFill>
                  <a:srgbClr val="CC0099"/>
                </a:solidFill>
                <a:uFill>
                  <a:solidFill>
                    <a:srgbClr val="CC0099"/>
                  </a:solidFill>
                </a:uFill>
                <a:latin typeface="Arial"/>
                <a:cs typeface="Arial"/>
                <a:hlinkClick r:id="rId5"/>
              </a:rPr>
              <a:t>net_levelx_prod_3?CC=EA&amp;NR=002954B1&amp;KC=B1&amp;FT=D&amp;ND</a:t>
            </a:r>
            <a:r>
              <a:rPr lang="ru-RU" sz="1100" u="sng" spc="-5" dirty="0">
                <a:solidFill>
                  <a:srgbClr val="CC0099"/>
                </a:solidFill>
                <a:uFill>
                  <a:solidFill>
                    <a:srgbClr val="CC0099"/>
                  </a:solidFill>
                </a:uFill>
                <a:latin typeface="Arial"/>
                <a:cs typeface="Arial"/>
                <a:hlinkClick r:id="rId5"/>
              </a:rPr>
              <a:t>=&amp;</a:t>
            </a:r>
            <a:r>
              <a:rPr lang="ru-RU" sz="1100" u="sng" spc="-5" dirty="0" err="1">
                <a:solidFill>
                  <a:srgbClr val="CC0099"/>
                </a:solidFill>
                <a:uFill>
                  <a:solidFill>
                    <a:srgbClr val="CC0099"/>
                  </a:solidFill>
                </a:uFill>
                <a:latin typeface="Arial"/>
                <a:cs typeface="Arial"/>
                <a:hlinkClick r:id="rId5"/>
              </a:rPr>
              <a:t>date</a:t>
            </a:r>
            <a:r>
              <a:rPr lang="ru-RU" sz="1100" u="sng" spc="-5" dirty="0">
                <a:solidFill>
                  <a:srgbClr val="CC0099"/>
                </a:solidFill>
                <a:uFill>
                  <a:solidFill>
                    <a:srgbClr val="CC0099"/>
                  </a:solidFill>
                </a:uFill>
                <a:latin typeface="Arial"/>
                <a:cs typeface="Arial"/>
                <a:hlinkClick r:id="rId5"/>
              </a:rPr>
              <a:t>=20021226&amp;DB=&amp;</a:t>
            </a:r>
            <a:r>
              <a:rPr lang="ru-RU" sz="1100" u="sng" spc="-5" dirty="0" err="1">
                <a:solidFill>
                  <a:srgbClr val="CC0099"/>
                </a:solidFill>
                <a:uFill>
                  <a:solidFill>
                    <a:srgbClr val="CC0099"/>
                  </a:solidFill>
                </a:uFill>
                <a:latin typeface="Arial"/>
                <a:cs typeface="Arial"/>
                <a:hlinkClick r:id="rId5"/>
              </a:rPr>
              <a:t>locale</a:t>
            </a:r>
            <a:r>
              <a:rPr lang="ru-RU" sz="1100" u="sng" spc="-5" dirty="0">
                <a:solidFill>
                  <a:srgbClr val="CC0099"/>
                </a:solidFill>
                <a:uFill>
                  <a:solidFill>
                    <a:srgbClr val="CC0099"/>
                  </a:solidFill>
                </a:uFill>
                <a:latin typeface="Arial"/>
                <a:cs typeface="Arial"/>
                <a:hlinkClick r:id="rId5"/>
              </a:rPr>
              <a:t>=</a:t>
            </a:r>
            <a:r>
              <a:rPr lang="ru-RU" sz="1100" u="sng" spc="-5" dirty="0" err="1">
                <a:solidFill>
                  <a:srgbClr val="CC0099"/>
                </a:solidFill>
                <a:uFill>
                  <a:solidFill>
                    <a:srgbClr val="CC0099"/>
                  </a:solidFill>
                </a:uFill>
                <a:latin typeface="Arial"/>
                <a:cs typeface="Arial"/>
                <a:hlinkClick r:id="rId5"/>
              </a:rPr>
              <a:t>en_EP</a:t>
            </a:r>
            <a:r>
              <a:rPr lang="ru-RU" sz="1100" spc="-5" dirty="0">
                <a:solidFill>
                  <a:srgbClr val="CC0099"/>
                </a:solidFill>
                <a:latin typeface="Arial"/>
                <a:cs typeface="Arial"/>
              </a:rPr>
              <a:t> </a:t>
            </a:r>
            <a:r>
              <a:rPr lang="ru-RU" sz="1100" spc="-5" dirty="0">
                <a:latin typeface="Arial"/>
                <a:cs typeface="Arial"/>
              </a:rPr>
              <a:t>Эндоскоп </a:t>
            </a:r>
            <a:r>
              <a:rPr lang="ru-RU" sz="1100" dirty="0">
                <a:latin typeface="Arial"/>
                <a:cs typeface="Arial"/>
              </a:rPr>
              <a:t>с </a:t>
            </a:r>
            <a:r>
              <a:rPr lang="ru-RU" sz="1100" spc="-5" dirty="0">
                <a:latin typeface="Arial"/>
                <a:cs typeface="Arial"/>
              </a:rPr>
              <a:t>одноразовым  патроном </a:t>
            </a:r>
            <a:r>
              <a:rPr lang="ru-RU" sz="1100" dirty="0">
                <a:latin typeface="Arial"/>
                <a:cs typeface="Arial"/>
              </a:rPr>
              <a:t>для </a:t>
            </a:r>
            <a:r>
              <a:rPr lang="ru-RU" sz="1100" spc="-5" dirty="0">
                <a:latin typeface="Arial"/>
                <a:cs typeface="Arial"/>
              </a:rPr>
              <a:t>инвагинации эндоскопической трубки. Патент </a:t>
            </a:r>
            <a:r>
              <a:rPr lang="ru-RU" sz="1100" dirty="0">
                <a:latin typeface="Arial"/>
                <a:cs typeface="Arial"/>
              </a:rPr>
              <a:t>№ </a:t>
            </a:r>
            <a:r>
              <a:rPr lang="ru-RU" sz="1100" spc="-5" dirty="0">
                <a:latin typeface="Arial"/>
                <a:cs typeface="Arial"/>
              </a:rPr>
              <a:t>002954 от 26.12.2002. Евразийское патентное</a:t>
            </a:r>
            <a:r>
              <a:rPr lang="ru-RU" sz="1100" spc="-15" dirty="0">
                <a:latin typeface="Arial"/>
                <a:cs typeface="Arial"/>
              </a:rPr>
              <a:t> </a:t>
            </a:r>
            <a:r>
              <a:rPr lang="ru-RU" sz="1100" spc="-5" dirty="0">
                <a:latin typeface="Arial"/>
                <a:cs typeface="Arial"/>
              </a:rPr>
              <a:t>ведомство</a:t>
            </a:r>
            <a:r>
              <a:rPr lang="ru-RU" sz="1100" spc="-5" dirty="0" smtClean="0">
                <a:latin typeface="Arial"/>
                <a:cs typeface="Arial"/>
              </a:rPr>
              <a:t>.</a:t>
            </a:r>
            <a:endParaRPr lang="en-US" sz="1100" u="sng" spc="-5" dirty="0" smtClean="0">
              <a:solidFill>
                <a:srgbClr val="CC0099"/>
              </a:solidFill>
              <a:uFill>
                <a:solidFill>
                  <a:srgbClr val="CC0099"/>
                </a:solidFill>
              </a:uFill>
              <a:latin typeface="Arial"/>
              <a:cs typeface="Arial"/>
              <a:hlinkClick r:id="rId6"/>
            </a:endParaRPr>
          </a:p>
          <a:p>
            <a:pPr marL="244475" marR="254000" indent="-244475">
              <a:lnSpc>
                <a:spcPts val="1260"/>
              </a:lnSpc>
              <a:spcBef>
                <a:spcPts val="415"/>
              </a:spcBef>
              <a:buClr>
                <a:srgbClr val="000000"/>
              </a:buClr>
              <a:buAutoNum type="arabicPeriod" startAt="19"/>
              <a:tabLst>
                <a:tab pos="244475" algn="l"/>
              </a:tabLst>
            </a:pPr>
            <a:r>
              <a:rPr sz="1100" u="sng" spc="-5" dirty="0" smtClean="0">
                <a:solidFill>
                  <a:srgbClr val="CC0099"/>
                </a:solidFill>
                <a:uFill>
                  <a:solidFill>
                    <a:srgbClr val="CC0099"/>
                  </a:solidFill>
                </a:uFill>
                <a:latin typeface="Arial"/>
                <a:cs typeface="Arial"/>
                <a:hlinkClick r:id="rId6"/>
              </a:rPr>
              <a:t>http</a:t>
            </a:r>
            <a:r>
              <a:rPr sz="1100" u="sng" spc="-5" dirty="0">
                <a:solidFill>
                  <a:srgbClr val="CC0099"/>
                </a:solidFill>
                <a:uFill>
                  <a:solidFill>
                    <a:srgbClr val="CC0099"/>
                  </a:solidFill>
                </a:uFill>
                <a:latin typeface="Arial"/>
                <a:cs typeface="Arial"/>
                <a:hlinkClick r:id="rId6"/>
              </a:rPr>
              <a:t>://worldwide.espacenet.com/publicationDetails/originalDocument?FT=D&amp;date=20070502&amp;DB=EPODOc&amp;locale=en_EP&amp;CC=E  P&amp;NR=1034010B1&amp;KC=B1&amp;ND=4</a:t>
            </a:r>
            <a:r>
              <a:rPr sz="1100" spc="-5" dirty="0">
                <a:solidFill>
                  <a:srgbClr val="CC0099"/>
                </a:solidFill>
                <a:latin typeface="Arial"/>
                <a:cs typeface="Arial"/>
                <a:hlinkClick r:id="rId6"/>
              </a:rPr>
              <a:t> </a:t>
            </a:r>
            <a:r>
              <a:rPr sz="1100" spc="-5" dirty="0">
                <a:latin typeface="Arial"/>
                <a:cs typeface="Arial"/>
              </a:rPr>
              <a:t>Endoscopic insertion aid. </a:t>
            </a:r>
            <a:r>
              <a:rPr sz="1100" dirty="0">
                <a:latin typeface="Arial"/>
                <a:cs typeface="Arial"/>
              </a:rPr>
              <a:t>European patent </a:t>
            </a:r>
            <a:r>
              <a:rPr sz="1100" spc="-5" dirty="0">
                <a:latin typeface="Arial"/>
                <a:cs typeface="Arial"/>
              </a:rPr>
              <a:t>EP1034010 </a:t>
            </a:r>
            <a:r>
              <a:rPr sz="1100" spc="5" dirty="0">
                <a:latin typeface="Arial"/>
                <a:cs typeface="Arial"/>
              </a:rPr>
              <a:t>from</a:t>
            </a:r>
            <a:r>
              <a:rPr sz="1100" spc="15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02.05.2007.</a:t>
            </a:r>
            <a:endParaRPr sz="1100" dirty="0">
              <a:latin typeface="Arial"/>
              <a:cs typeface="Arial"/>
            </a:endParaRPr>
          </a:p>
          <a:p>
            <a:pPr marL="244475" indent="-244475">
              <a:lnSpc>
                <a:spcPts val="1190"/>
              </a:lnSpc>
              <a:buClr>
                <a:srgbClr val="000000"/>
              </a:buClr>
              <a:buAutoNum type="arabicPeriod" startAt="19"/>
              <a:tabLst>
                <a:tab pos="244475" algn="l"/>
              </a:tabLst>
            </a:pPr>
            <a:r>
              <a:rPr sz="1100" u="sng" spc="-5" dirty="0">
                <a:solidFill>
                  <a:srgbClr val="CC0099"/>
                </a:solidFill>
                <a:uFill>
                  <a:solidFill>
                    <a:srgbClr val="CC0099"/>
                  </a:solidFill>
                </a:uFill>
                <a:latin typeface="Arial"/>
                <a:cs typeface="Arial"/>
                <a:hlinkClick r:id="rId7"/>
              </a:rPr>
              <a:t>http://worldwide.espacenet.com/publicationDetails/originalDocument?FT=D&amp;date=200010120&amp;DB=EPODOc&amp;locale=en_EP&amp;CC=LV&amp;</a:t>
            </a:r>
            <a:endParaRPr sz="1100" dirty="0">
              <a:latin typeface="Arial"/>
              <a:cs typeface="Arial"/>
            </a:endParaRPr>
          </a:p>
          <a:p>
            <a:pPr marL="279400">
              <a:lnSpc>
                <a:spcPts val="1255"/>
              </a:lnSpc>
            </a:pPr>
            <a:r>
              <a:rPr sz="1100" u="sng" spc="-5" dirty="0">
                <a:solidFill>
                  <a:srgbClr val="CC0099"/>
                </a:solidFill>
                <a:uFill>
                  <a:solidFill>
                    <a:srgbClr val="CC0099"/>
                  </a:solidFill>
                </a:uFill>
                <a:latin typeface="Arial"/>
                <a:cs typeface="Arial"/>
                <a:hlinkClick r:id="rId8"/>
              </a:rPr>
              <a:t>NR=12474B&amp;KC=B&amp;ND=4</a:t>
            </a:r>
            <a:r>
              <a:rPr sz="1100" spc="-5" dirty="0">
                <a:solidFill>
                  <a:srgbClr val="CC0099"/>
                </a:solidFill>
                <a:latin typeface="Arial"/>
                <a:cs typeface="Arial"/>
                <a:hlinkClick r:id="rId8"/>
              </a:rPr>
              <a:t> </a:t>
            </a:r>
            <a:r>
              <a:rPr sz="1100" dirty="0">
                <a:latin typeface="Arial"/>
                <a:cs typeface="Arial"/>
              </a:rPr>
              <a:t>Endoscope </a:t>
            </a:r>
            <a:r>
              <a:rPr sz="1100" spc="-10" dirty="0">
                <a:latin typeface="Arial"/>
                <a:cs typeface="Arial"/>
              </a:rPr>
              <a:t>with </a:t>
            </a:r>
            <a:r>
              <a:rPr sz="1100" spc="-5" dirty="0">
                <a:latin typeface="Arial"/>
                <a:cs typeface="Arial"/>
              </a:rPr>
              <a:t>single-use </a:t>
            </a:r>
            <a:r>
              <a:rPr sz="1100" dirty="0">
                <a:latin typeface="Arial"/>
                <a:cs typeface="Arial"/>
              </a:rPr>
              <a:t>cartridge </a:t>
            </a:r>
            <a:r>
              <a:rPr sz="1100" spc="5" dirty="0">
                <a:latin typeface="Arial"/>
                <a:cs typeface="Arial"/>
              </a:rPr>
              <a:t>for </a:t>
            </a:r>
            <a:r>
              <a:rPr sz="1100" spc="-5" dirty="0">
                <a:latin typeface="Arial"/>
                <a:cs typeface="Arial"/>
              </a:rPr>
              <a:t>invagination of endoscopic tube. Latvia </a:t>
            </a:r>
            <a:r>
              <a:rPr sz="1100" dirty="0">
                <a:latin typeface="Arial"/>
                <a:cs typeface="Arial"/>
              </a:rPr>
              <a:t>patent </a:t>
            </a:r>
            <a:r>
              <a:rPr sz="1100" spc="-5" dirty="0">
                <a:latin typeface="Arial"/>
                <a:cs typeface="Arial"/>
              </a:rPr>
              <a:t>12474,</a:t>
            </a:r>
            <a:r>
              <a:rPr sz="1100" spc="110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20.01.2001</a:t>
            </a:r>
            <a:endParaRPr sz="1100" dirty="0">
              <a:latin typeface="Arial"/>
              <a:cs typeface="Arial"/>
            </a:endParaRPr>
          </a:p>
          <a:p>
            <a:pPr marL="244475" marR="52069" indent="-244475">
              <a:lnSpc>
                <a:spcPct val="95000"/>
              </a:lnSpc>
              <a:spcBef>
                <a:spcPts val="30"/>
              </a:spcBef>
              <a:buClr>
                <a:srgbClr val="000000"/>
              </a:buClr>
              <a:buAutoNum type="arabicPeriod" startAt="21"/>
              <a:tabLst>
                <a:tab pos="244475" algn="l"/>
              </a:tabLst>
            </a:pPr>
            <a:r>
              <a:rPr sz="1100" u="sng" spc="-5" dirty="0">
                <a:solidFill>
                  <a:srgbClr val="CC0099"/>
                </a:solidFill>
                <a:uFill>
                  <a:solidFill>
                    <a:srgbClr val="CC0099"/>
                  </a:solidFill>
                </a:uFill>
                <a:latin typeface="Arial"/>
                <a:cs typeface="Arial"/>
                <a:hlinkClick r:id="rId9"/>
              </a:rPr>
              <a:t>http://worldwide.espacenet.com/publicationDetails/originalDocument?FT=D&amp;date=20080116&amp;DB=EPODOc&amp;locale=en_EP&amp;CC=CN&amp; </a:t>
            </a:r>
            <a:r>
              <a:rPr sz="1100" u="sng" spc="-5" dirty="0">
                <a:solidFill>
                  <a:srgbClr val="CC0099"/>
                </a:solidFill>
                <a:uFill>
                  <a:solidFill>
                    <a:srgbClr val="CC0099"/>
                  </a:solidFill>
                </a:uFill>
                <a:latin typeface="Arial"/>
                <a:cs typeface="Arial"/>
                <a:hlinkClick r:id="rId8"/>
              </a:rPr>
              <a:t> NR=100361619C&amp;KC=C&amp;ND=4</a:t>
            </a:r>
            <a:r>
              <a:rPr sz="1100" spc="-5" dirty="0">
                <a:solidFill>
                  <a:srgbClr val="CC0099"/>
                </a:solidFill>
                <a:latin typeface="Arial"/>
                <a:cs typeface="Arial"/>
                <a:hlinkClick r:id="rId8"/>
              </a:rPr>
              <a:t> </a:t>
            </a:r>
            <a:r>
              <a:rPr sz="1100" dirty="0">
                <a:latin typeface="Arial"/>
                <a:cs typeface="Arial"/>
              </a:rPr>
              <a:t>Endoscope </a:t>
            </a:r>
            <a:r>
              <a:rPr sz="1100" spc="-10" dirty="0">
                <a:latin typeface="Arial"/>
                <a:cs typeface="Arial"/>
              </a:rPr>
              <a:t>with </a:t>
            </a:r>
            <a:r>
              <a:rPr sz="1100" spc="-5" dirty="0">
                <a:latin typeface="Arial"/>
                <a:cs typeface="Arial"/>
              </a:rPr>
              <a:t>single-use </a:t>
            </a:r>
            <a:r>
              <a:rPr sz="1100" dirty="0">
                <a:latin typeface="Arial"/>
                <a:cs typeface="Arial"/>
              </a:rPr>
              <a:t>cartridge </a:t>
            </a:r>
            <a:r>
              <a:rPr sz="1100" spc="5" dirty="0">
                <a:latin typeface="Arial"/>
                <a:cs typeface="Arial"/>
              </a:rPr>
              <a:t>for </a:t>
            </a:r>
            <a:r>
              <a:rPr sz="1100" spc="-5" dirty="0">
                <a:latin typeface="Arial"/>
                <a:cs typeface="Arial"/>
              </a:rPr>
              <a:t>invagination of endoscopic tube. China </a:t>
            </a:r>
            <a:r>
              <a:rPr sz="1100" dirty="0">
                <a:latin typeface="Arial"/>
                <a:cs typeface="Arial"/>
              </a:rPr>
              <a:t>patent </a:t>
            </a:r>
            <a:r>
              <a:rPr sz="1100" spc="-5" dirty="0">
                <a:latin typeface="Arial"/>
                <a:cs typeface="Arial"/>
              </a:rPr>
              <a:t>100361619,  16.01.2008</a:t>
            </a:r>
            <a:endParaRPr sz="1100" dirty="0">
              <a:latin typeface="Arial"/>
              <a:cs typeface="Arial"/>
            </a:endParaRPr>
          </a:p>
          <a:p>
            <a:pPr marL="244475" marR="60325" indent="-244475">
              <a:lnSpc>
                <a:spcPct val="95000"/>
              </a:lnSpc>
              <a:spcBef>
                <a:spcPts val="10"/>
              </a:spcBef>
              <a:buClr>
                <a:srgbClr val="000000"/>
              </a:buClr>
              <a:buAutoNum type="arabicPeriod" startAt="21"/>
              <a:tabLst>
                <a:tab pos="244475" algn="l"/>
              </a:tabLst>
            </a:pPr>
            <a:r>
              <a:rPr sz="1100" u="sng" spc="-5" dirty="0">
                <a:solidFill>
                  <a:srgbClr val="CC0099"/>
                </a:solidFill>
                <a:uFill>
                  <a:solidFill>
                    <a:srgbClr val="CC0099"/>
                  </a:solidFill>
                </a:uFill>
                <a:latin typeface="Arial"/>
                <a:cs typeface="Arial"/>
                <a:hlinkClick r:id="rId10"/>
              </a:rPr>
              <a:t>http://worldwide.espacenet.com/publicationDetails/originalDocument?FT=D&amp;date=20070508&amp;DB=EPODOc&amp;locale=en_EP&amp;CC=CA&amp; </a:t>
            </a:r>
            <a:r>
              <a:rPr sz="1100" u="sng" spc="-5" dirty="0">
                <a:solidFill>
                  <a:srgbClr val="CC0099"/>
                </a:solidFill>
                <a:uFill>
                  <a:solidFill>
                    <a:srgbClr val="CC0099"/>
                  </a:solidFill>
                </a:uFill>
                <a:latin typeface="Arial"/>
                <a:cs typeface="Arial"/>
                <a:hlinkClick r:id="rId8"/>
              </a:rPr>
              <a:t> NR=2304776C&amp;KC=C&amp;ND=4</a:t>
            </a:r>
            <a:r>
              <a:rPr sz="1100" spc="-5" dirty="0">
                <a:solidFill>
                  <a:srgbClr val="CC0099"/>
                </a:solidFill>
                <a:latin typeface="Arial"/>
                <a:cs typeface="Arial"/>
                <a:hlinkClick r:id="rId8"/>
              </a:rPr>
              <a:t> </a:t>
            </a:r>
            <a:r>
              <a:rPr sz="1100" dirty="0">
                <a:latin typeface="Arial"/>
                <a:cs typeface="Arial"/>
              </a:rPr>
              <a:t>Endoscope </a:t>
            </a:r>
            <a:r>
              <a:rPr sz="1100" spc="-10" dirty="0">
                <a:latin typeface="Arial"/>
                <a:cs typeface="Arial"/>
              </a:rPr>
              <a:t>with </a:t>
            </a:r>
            <a:r>
              <a:rPr sz="1100" spc="-5" dirty="0">
                <a:latin typeface="Arial"/>
                <a:cs typeface="Arial"/>
              </a:rPr>
              <a:t>single-use </a:t>
            </a:r>
            <a:r>
              <a:rPr sz="1100" dirty="0">
                <a:latin typeface="Arial"/>
                <a:cs typeface="Arial"/>
              </a:rPr>
              <a:t>cartridge </a:t>
            </a:r>
            <a:r>
              <a:rPr sz="1100" spc="5" dirty="0">
                <a:latin typeface="Arial"/>
                <a:cs typeface="Arial"/>
              </a:rPr>
              <a:t>for </a:t>
            </a:r>
            <a:r>
              <a:rPr sz="1100" spc="-5" dirty="0">
                <a:latin typeface="Arial"/>
                <a:cs typeface="Arial"/>
              </a:rPr>
              <a:t>invagination of endoscopic tube. Canada </a:t>
            </a:r>
            <a:r>
              <a:rPr sz="1100" dirty="0">
                <a:latin typeface="Arial"/>
                <a:cs typeface="Arial"/>
              </a:rPr>
              <a:t>patent </a:t>
            </a:r>
            <a:r>
              <a:rPr sz="1100" spc="-5" dirty="0">
                <a:latin typeface="Arial"/>
                <a:cs typeface="Arial"/>
              </a:rPr>
              <a:t>CA2304776,  08.05.2007</a:t>
            </a:r>
            <a:endParaRPr sz="1100" dirty="0">
              <a:latin typeface="Arial"/>
              <a:cs typeface="Arial"/>
            </a:endParaRPr>
          </a:p>
          <a:p>
            <a:pPr marL="244475" indent="-244475">
              <a:lnSpc>
                <a:spcPts val="1220"/>
              </a:lnSpc>
              <a:buClr>
                <a:srgbClr val="000000"/>
              </a:buClr>
              <a:buAutoNum type="arabicPeriod" startAt="21"/>
              <a:tabLst>
                <a:tab pos="244475" algn="l"/>
              </a:tabLst>
            </a:pPr>
            <a:r>
              <a:rPr sz="1100" u="sng" spc="-5" dirty="0">
                <a:solidFill>
                  <a:srgbClr val="CC0099"/>
                </a:solidFill>
                <a:uFill>
                  <a:solidFill>
                    <a:srgbClr val="CC0099"/>
                  </a:solidFill>
                </a:uFill>
                <a:latin typeface="Arial"/>
                <a:cs typeface="Arial"/>
                <a:hlinkClick r:id="rId11"/>
              </a:rPr>
              <a:t>http://worldwide.espacenet.com/publicationDetails/originalDocument?FT=D&amp;date=20040513&amp;DB=EPODOc&amp;locale=en_EP&amp;CC=AU&amp;</a:t>
            </a:r>
            <a:endParaRPr sz="1100" dirty="0">
              <a:latin typeface="Arial"/>
              <a:cs typeface="Arial"/>
            </a:endParaRPr>
          </a:p>
          <a:p>
            <a:pPr marL="279400" marR="133350">
              <a:lnSpc>
                <a:spcPts val="1250"/>
              </a:lnSpc>
              <a:spcBef>
                <a:spcPts val="70"/>
              </a:spcBef>
            </a:pPr>
            <a:r>
              <a:rPr sz="1100" u="sng" spc="-5" dirty="0">
                <a:solidFill>
                  <a:srgbClr val="CC0099"/>
                </a:solidFill>
                <a:uFill>
                  <a:solidFill>
                    <a:srgbClr val="CC0099"/>
                  </a:solidFill>
                </a:uFill>
                <a:latin typeface="Arial"/>
                <a:cs typeface="Arial"/>
                <a:hlinkClick r:id="rId8"/>
              </a:rPr>
              <a:t>NR=773032B2&amp;KC=B2&amp;ND=4</a:t>
            </a:r>
            <a:r>
              <a:rPr sz="1100" spc="-5" dirty="0">
                <a:solidFill>
                  <a:srgbClr val="CC0099"/>
                </a:solidFill>
                <a:latin typeface="Arial"/>
                <a:cs typeface="Arial"/>
                <a:hlinkClick r:id="rId8"/>
              </a:rPr>
              <a:t> </a:t>
            </a:r>
            <a:r>
              <a:rPr sz="1100" dirty="0">
                <a:latin typeface="Arial"/>
                <a:cs typeface="Arial"/>
              </a:rPr>
              <a:t>Endoscope </a:t>
            </a:r>
            <a:r>
              <a:rPr sz="1100" spc="-10" dirty="0">
                <a:latin typeface="Arial"/>
                <a:cs typeface="Arial"/>
              </a:rPr>
              <a:t>with </a:t>
            </a:r>
            <a:r>
              <a:rPr sz="1100" spc="-5" dirty="0">
                <a:latin typeface="Arial"/>
                <a:cs typeface="Arial"/>
              </a:rPr>
              <a:t>single-use </a:t>
            </a:r>
            <a:r>
              <a:rPr sz="1100" dirty="0">
                <a:latin typeface="Arial"/>
                <a:cs typeface="Arial"/>
              </a:rPr>
              <a:t>cartridge </a:t>
            </a:r>
            <a:r>
              <a:rPr sz="1100" spc="5" dirty="0">
                <a:latin typeface="Arial"/>
                <a:cs typeface="Arial"/>
              </a:rPr>
              <a:t>for </a:t>
            </a:r>
            <a:r>
              <a:rPr sz="1100" spc="-5" dirty="0">
                <a:latin typeface="Arial"/>
                <a:cs typeface="Arial"/>
              </a:rPr>
              <a:t>invagination of endoscopic tube. Australia </a:t>
            </a:r>
            <a:r>
              <a:rPr sz="1100" dirty="0">
                <a:latin typeface="Arial"/>
                <a:cs typeface="Arial"/>
              </a:rPr>
              <a:t>patent </a:t>
            </a:r>
            <a:r>
              <a:rPr sz="1100" spc="-5" dirty="0">
                <a:latin typeface="Arial"/>
                <a:cs typeface="Arial"/>
              </a:rPr>
              <a:t>AU773032,  13.05.2004</a:t>
            </a:r>
            <a:endParaRPr sz="1100" dirty="0">
              <a:latin typeface="Arial"/>
              <a:cs typeface="Arial"/>
            </a:endParaRPr>
          </a:p>
          <a:p>
            <a:pPr marL="244475" marR="266700" indent="-244475">
              <a:lnSpc>
                <a:spcPts val="1250"/>
              </a:lnSpc>
              <a:spcBef>
                <a:spcPts val="5"/>
              </a:spcBef>
              <a:buClr>
                <a:srgbClr val="000000"/>
              </a:buClr>
              <a:buAutoNum type="arabicPeriod" startAt="24"/>
              <a:tabLst>
                <a:tab pos="244475" algn="l"/>
              </a:tabLst>
            </a:pPr>
            <a:r>
              <a:rPr sz="1100" u="sng" spc="-5" dirty="0">
                <a:solidFill>
                  <a:srgbClr val="CC0099"/>
                </a:solidFill>
                <a:uFill>
                  <a:solidFill>
                    <a:srgbClr val="CC0099"/>
                  </a:solidFill>
                </a:uFill>
                <a:latin typeface="Arial"/>
                <a:cs typeface="Arial"/>
                <a:hlinkClick r:id="rId12"/>
              </a:rPr>
              <a:t>http://worldwide.espacenet.com/publicationDetails/biblio?DB=EPODOC&amp;II=30&amp;ND=3&amp;at=18&amp;locale=en_EP&amp;FT=D&amp;CC=IL&amp;NR=1  35503A&amp;KC=A</a:t>
            </a:r>
            <a:r>
              <a:rPr sz="1100" spc="-5" dirty="0">
                <a:solidFill>
                  <a:srgbClr val="CC0099"/>
                </a:solidFill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Endoscope </a:t>
            </a:r>
            <a:r>
              <a:rPr sz="1100" spc="-10" dirty="0">
                <a:latin typeface="Arial"/>
                <a:cs typeface="Arial"/>
              </a:rPr>
              <a:t>with </a:t>
            </a:r>
            <a:r>
              <a:rPr sz="1100" spc="-5" dirty="0">
                <a:latin typeface="Arial"/>
                <a:cs typeface="Arial"/>
              </a:rPr>
              <a:t>single-use </a:t>
            </a:r>
            <a:r>
              <a:rPr sz="1100" dirty="0">
                <a:latin typeface="Arial"/>
                <a:cs typeface="Arial"/>
              </a:rPr>
              <a:t>cartridge </a:t>
            </a:r>
            <a:r>
              <a:rPr sz="1100" spc="5" dirty="0">
                <a:latin typeface="Arial"/>
                <a:cs typeface="Arial"/>
              </a:rPr>
              <a:t>for </a:t>
            </a:r>
            <a:r>
              <a:rPr sz="1100" spc="-5" dirty="0">
                <a:latin typeface="Arial"/>
                <a:cs typeface="Arial"/>
              </a:rPr>
              <a:t>invagination of endoscopic tube. </a:t>
            </a:r>
            <a:r>
              <a:rPr sz="1100" dirty="0">
                <a:latin typeface="Arial"/>
                <a:cs typeface="Arial"/>
              </a:rPr>
              <a:t>Israel patent </a:t>
            </a:r>
            <a:r>
              <a:rPr sz="1100" spc="-5" dirty="0">
                <a:latin typeface="Arial"/>
                <a:cs typeface="Arial"/>
              </a:rPr>
              <a:t>IL135503,</a:t>
            </a:r>
            <a:r>
              <a:rPr sz="1100" spc="-10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06.04.2000</a:t>
            </a:r>
            <a:endParaRPr sz="1100" dirty="0">
              <a:latin typeface="Arial"/>
              <a:cs typeface="Arial"/>
            </a:endParaRPr>
          </a:p>
          <a:p>
            <a:pPr marL="244475" indent="-244475">
              <a:lnSpc>
                <a:spcPts val="1230"/>
              </a:lnSpc>
              <a:buAutoNum type="arabicPeriod" startAt="24"/>
              <a:tabLst>
                <a:tab pos="244475" algn="l"/>
              </a:tabLst>
            </a:pPr>
            <a:r>
              <a:rPr sz="1100" spc="-5" dirty="0">
                <a:latin typeface="Arial"/>
                <a:cs typeface="Arial"/>
              </a:rPr>
              <a:t>Матасов С.А. Проблемы </a:t>
            </a:r>
            <a:r>
              <a:rPr sz="1100" dirty="0">
                <a:latin typeface="Arial"/>
                <a:cs typeface="Arial"/>
              </a:rPr>
              <a:t>и перспективы </a:t>
            </a:r>
            <a:r>
              <a:rPr sz="1100" spc="-5" dirty="0">
                <a:latin typeface="Arial"/>
                <a:cs typeface="Arial"/>
              </a:rPr>
              <a:t>интубации кишечника,</a:t>
            </a:r>
            <a:r>
              <a:rPr sz="1100" spc="-5" dirty="0">
                <a:solidFill>
                  <a:srgbClr val="CC0099"/>
                </a:solidFill>
                <a:latin typeface="Arial"/>
                <a:cs typeface="Arial"/>
              </a:rPr>
              <a:t> </a:t>
            </a:r>
            <a:r>
              <a:rPr sz="1100" u="sng" spc="-5" dirty="0">
                <a:solidFill>
                  <a:srgbClr val="CC0099"/>
                </a:solidFill>
                <a:uFill>
                  <a:solidFill>
                    <a:srgbClr val="CC0099"/>
                  </a:solidFill>
                </a:uFill>
                <a:latin typeface="Arial"/>
                <a:cs typeface="Arial"/>
                <a:hlinkClick r:id="rId13"/>
              </a:rPr>
              <a:t>www.coloncancer.lv/book.pdf</a:t>
            </a:r>
            <a:r>
              <a:rPr sz="1100" spc="-5" dirty="0">
                <a:solidFill>
                  <a:srgbClr val="CC0099"/>
                </a:solidFill>
                <a:latin typeface="Arial"/>
                <a:cs typeface="Arial"/>
                <a:hlinkClick r:id="rId13"/>
              </a:rPr>
              <a:t> </a:t>
            </a:r>
            <a:r>
              <a:rPr sz="1100" dirty="0">
                <a:latin typeface="Arial"/>
                <a:cs typeface="Arial"/>
              </a:rPr>
              <a:t>,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2012</a:t>
            </a:r>
            <a:endParaRPr sz="1100" dirty="0">
              <a:latin typeface="Arial"/>
              <a:cs typeface="Arial"/>
            </a:endParaRPr>
          </a:p>
        </p:txBody>
      </p:sp>
      <p:sp>
        <p:nvSpPr>
          <p:cNvPr id="17" name="Прямоугольник 16"/>
          <p:cNvSpPr/>
          <p:nvPr/>
        </p:nvSpPr>
        <p:spPr>
          <a:xfrm>
            <a:off x="406400" y="838200"/>
            <a:ext cx="83566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350135">
              <a:lnSpc>
                <a:spcPct val="100000"/>
              </a:lnSpc>
              <a:spcBef>
                <a:spcPts val="560"/>
              </a:spcBef>
            </a:pPr>
            <a:r>
              <a:rPr lang="ru-RU" sz="1600" b="1" spc="-5" dirty="0" smtClean="0">
                <a:latin typeface="Arial"/>
                <a:cs typeface="Arial"/>
              </a:rPr>
              <a:t>1</a:t>
            </a:r>
            <a:r>
              <a:rPr lang="en-US" sz="1600" b="1" spc="-5" dirty="0" smtClean="0">
                <a:latin typeface="Arial"/>
                <a:cs typeface="Arial"/>
              </a:rPr>
              <a:t>5</a:t>
            </a:r>
            <a:r>
              <a:rPr lang="ru-RU" sz="1600" b="1" spc="-5" dirty="0" smtClean="0">
                <a:latin typeface="Arial"/>
                <a:cs typeface="Arial"/>
              </a:rPr>
              <a:t>. </a:t>
            </a:r>
            <a:r>
              <a:rPr lang="en-US" sz="1600" b="1" spc="-10" dirty="0">
                <a:latin typeface="Arial"/>
                <a:cs typeface="Arial"/>
              </a:rPr>
              <a:t>Main sources of information</a:t>
            </a:r>
            <a:endParaRPr lang="ru-RU" sz="1600" dirty="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42912" y="1346200"/>
            <a:ext cx="2922524" cy="51403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088895" y="1332992"/>
            <a:ext cx="1195705" cy="478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431165">
              <a:lnSpc>
                <a:spcPct val="110000"/>
              </a:lnSpc>
              <a:spcBef>
                <a:spcPts val="100"/>
              </a:spcBef>
            </a:pPr>
            <a:r>
              <a:rPr sz="900" dirty="0">
                <a:solidFill>
                  <a:srgbClr val="FFFFFF"/>
                </a:solidFill>
                <a:latin typeface="Arial"/>
                <a:cs typeface="Arial"/>
              </a:rPr>
              <a:t>Faith</a:t>
            </a:r>
            <a:r>
              <a:rPr sz="900" spc="-10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900" dirty="0" smtClean="0">
                <a:solidFill>
                  <a:srgbClr val="FFFFFF"/>
                </a:solidFill>
                <a:latin typeface="Arial"/>
                <a:cs typeface="Arial"/>
              </a:rPr>
              <a:t>Ringgold</a:t>
            </a:r>
            <a:r>
              <a:rPr lang="ru-RU" sz="900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900" spc="-5" dirty="0" smtClean="0">
                <a:solidFill>
                  <a:srgbClr val="FFFFFF"/>
                </a:solidFill>
                <a:latin typeface="Arial"/>
                <a:cs typeface="Arial"/>
              </a:rPr>
              <a:t>“</a:t>
            </a:r>
            <a:r>
              <a:rPr sz="900" spc="-5" dirty="0">
                <a:solidFill>
                  <a:srgbClr val="FFFFFF"/>
                </a:solidFill>
                <a:latin typeface="Arial"/>
                <a:cs typeface="Arial"/>
              </a:rPr>
              <a:t>The </a:t>
            </a:r>
            <a:r>
              <a:rPr sz="900" dirty="0">
                <a:solidFill>
                  <a:srgbClr val="FFFFFF"/>
                </a:solidFill>
                <a:latin typeface="Arial"/>
                <a:cs typeface="Arial"/>
              </a:rPr>
              <a:t>American</a:t>
            </a:r>
            <a:r>
              <a:rPr sz="900" spc="-1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900" dirty="0">
                <a:solidFill>
                  <a:srgbClr val="FFFFFF"/>
                </a:solidFill>
                <a:latin typeface="Arial"/>
                <a:cs typeface="Arial"/>
              </a:rPr>
              <a:t>People.</a:t>
            </a:r>
            <a:endParaRPr sz="900" dirty="0">
              <a:latin typeface="Arial"/>
              <a:cs typeface="Arial"/>
            </a:endParaRPr>
          </a:p>
          <a:p>
            <a:pPr marL="428625">
              <a:lnSpc>
                <a:spcPct val="100000"/>
              </a:lnSpc>
              <a:spcBef>
                <a:spcPts val="105"/>
              </a:spcBef>
            </a:pPr>
            <a:r>
              <a:rPr sz="900" spc="-5" dirty="0">
                <a:solidFill>
                  <a:srgbClr val="FFFFFF"/>
                </a:solidFill>
                <a:latin typeface="Arial"/>
                <a:cs typeface="Arial"/>
              </a:rPr>
              <a:t>The </a:t>
            </a:r>
            <a:r>
              <a:rPr sz="900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900" spc="-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900" spc="-5" dirty="0">
                <a:solidFill>
                  <a:srgbClr val="FFFFFF"/>
                </a:solidFill>
                <a:latin typeface="Arial"/>
                <a:cs typeface="Arial"/>
              </a:rPr>
              <a:t>Crowd.”</a:t>
            </a:r>
            <a:endParaRPr sz="9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84682" y="917524"/>
            <a:ext cx="7788275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5"/>
              </a:spcBef>
            </a:pPr>
            <a:r>
              <a:rPr lang="en-US" sz="1600" b="1" spc="-5" dirty="0" smtClean="0">
                <a:latin typeface="Arial"/>
                <a:cs typeface="Arial"/>
              </a:rPr>
              <a:t>2</a:t>
            </a:r>
            <a:r>
              <a:rPr sz="1600" b="1" spc="-5" dirty="0" smtClean="0">
                <a:latin typeface="Arial"/>
                <a:cs typeface="Arial"/>
              </a:rPr>
              <a:t>. </a:t>
            </a:r>
            <a:r>
              <a:rPr lang="en-US" sz="1600" b="1" spc="-5" dirty="0">
                <a:latin typeface="Arial"/>
                <a:cs typeface="Arial"/>
              </a:rPr>
              <a:t>Clinical estimation of manual colonoscopy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87362" y="188912"/>
            <a:ext cx="7533005" cy="601447"/>
          </a:xfrm>
          <a:prstGeom prst="rect">
            <a:avLst/>
          </a:prstGeom>
          <a:solidFill>
            <a:srgbClr val="5CD430"/>
          </a:solidFill>
        </p:spPr>
        <p:txBody>
          <a:bodyPr vert="horz" wrap="square" lIns="0" tIns="39370" rIns="0" bIns="0" rtlCol="0">
            <a:spAutoFit/>
          </a:bodyPr>
          <a:lstStyle/>
          <a:p>
            <a:pPr marL="788035" algn="ctr">
              <a:lnSpc>
                <a:spcPct val="100000"/>
              </a:lnSpc>
              <a:spcBef>
                <a:spcPts val="310"/>
              </a:spcBef>
            </a:pPr>
            <a:r>
              <a:rPr sz="1600" b="1" i="1" spc="-5" dirty="0" smtClean="0">
                <a:latin typeface="Arial"/>
                <a:cs typeface="Arial"/>
              </a:rPr>
              <a:t>Prospects </a:t>
            </a:r>
            <a:r>
              <a:rPr sz="1600" b="1" i="1" dirty="0" smtClean="0">
                <a:latin typeface="Arial"/>
                <a:cs typeface="Arial"/>
              </a:rPr>
              <a:t>of </a:t>
            </a:r>
            <a:r>
              <a:rPr lang="en-US" sz="1600" b="1" i="1" spc="-5" dirty="0" smtClean="0">
                <a:latin typeface="Arial"/>
                <a:cs typeface="Arial"/>
              </a:rPr>
              <a:t>colon cancer </a:t>
            </a:r>
            <a:r>
              <a:rPr lang="lv-LV" sz="1600" b="1" i="1" spc="-5" dirty="0" smtClean="0">
                <a:latin typeface="Arial"/>
                <a:cs typeface="Arial"/>
              </a:rPr>
              <a:t>screening and treatment </a:t>
            </a:r>
            <a:endParaRPr lang="en-US" sz="1600" b="1" i="1" spc="-5" dirty="0" smtClean="0">
              <a:latin typeface="Arial"/>
              <a:cs typeface="Arial"/>
            </a:endParaRPr>
          </a:p>
          <a:p>
            <a:pPr marL="788035" algn="ctr">
              <a:lnSpc>
                <a:spcPct val="100000"/>
              </a:lnSpc>
              <a:spcBef>
                <a:spcPts val="310"/>
              </a:spcBef>
            </a:pPr>
            <a:r>
              <a:rPr b="1" i="1" dirty="0" smtClean="0">
                <a:latin typeface="Arial"/>
                <a:cs typeface="Arial"/>
              </a:rPr>
              <a:t>Part </a:t>
            </a:r>
            <a:r>
              <a:rPr b="1" i="1" dirty="0">
                <a:latin typeface="Arial"/>
                <a:cs typeface="Arial"/>
              </a:rPr>
              <a:t>3. </a:t>
            </a:r>
            <a:r>
              <a:rPr b="1" i="1" spc="-5" dirty="0">
                <a:latin typeface="Arial"/>
                <a:cs typeface="Arial"/>
              </a:rPr>
              <a:t>Amanual method of intubational</a:t>
            </a:r>
            <a:r>
              <a:rPr b="1" i="1" spc="-150" dirty="0">
                <a:latin typeface="Arial"/>
                <a:cs typeface="Arial"/>
              </a:rPr>
              <a:t> </a:t>
            </a:r>
            <a:r>
              <a:rPr b="1" i="1" spc="-5" dirty="0">
                <a:latin typeface="Arial"/>
                <a:cs typeface="Arial"/>
              </a:rPr>
              <a:t>colonoscopy</a:t>
            </a:r>
            <a:endParaRPr dirty="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547998" y="5651093"/>
            <a:ext cx="5191125" cy="75084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spcBef>
                <a:spcPts val="95"/>
              </a:spcBef>
              <a:tabLst>
                <a:tab pos="561340" algn="l"/>
                <a:tab pos="1120775" algn="l"/>
                <a:tab pos="1297305" algn="l"/>
                <a:tab pos="1746885" algn="l"/>
                <a:tab pos="2080895" algn="l"/>
                <a:tab pos="2730500" algn="l"/>
                <a:tab pos="2972435" algn="l"/>
              </a:tabLst>
            </a:pPr>
            <a:r>
              <a:rPr sz="1600" spc="-5" dirty="0" smtClean="0">
                <a:latin typeface="Arial"/>
                <a:cs typeface="Arial"/>
              </a:rPr>
              <a:t>This</a:t>
            </a:r>
            <a:r>
              <a:rPr lang="en-US" sz="1600" spc="-5" dirty="0" smtClean="0">
                <a:latin typeface="Arial"/>
                <a:cs typeface="Arial"/>
              </a:rPr>
              <a:t> </a:t>
            </a:r>
            <a:r>
              <a:rPr sz="1600" spc="-5" dirty="0" smtClean="0">
                <a:latin typeface="Arial"/>
                <a:cs typeface="Arial"/>
              </a:rPr>
              <a:t>data</a:t>
            </a:r>
            <a:r>
              <a:rPr lang="en-US" sz="1600" spc="-5" dirty="0">
                <a:latin typeface="Arial"/>
                <a:cs typeface="Arial"/>
              </a:rPr>
              <a:t> </a:t>
            </a:r>
            <a:r>
              <a:rPr lang="en-US" sz="1600" spc="-5" dirty="0" smtClean="0">
                <a:latin typeface="Arial"/>
                <a:cs typeface="Arial"/>
              </a:rPr>
              <a:t>suggest</a:t>
            </a:r>
            <a:r>
              <a:rPr lang="en-US" sz="1600" spc="-5" dirty="0">
                <a:latin typeface="Arial"/>
                <a:cs typeface="Arial"/>
              </a:rPr>
              <a:t>s</a:t>
            </a:r>
            <a:r>
              <a:rPr sz="1600" spc="-5" dirty="0" smtClean="0">
                <a:latin typeface="Arial"/>
                <a:cs typeface="Arial"/>
              </a:rPr>
              <a:t>,</a:t>
            </a:r>
            <a:r>
              <a:rPr lang="en-US" sz="1600" dirty="0" smtClean="0">
                <a:latin typeface="Arial"/>
                <a:cs typeface="Arial"/>
              </a:rPr>
              <a:t> </a:t>
            </a:r>
            <a:r>
              <a:rPr sz="1600" spc="-5" dirty="0" smtClean="0">
                <a:latin typeface="Arial"/>
                <a:cs typeface="Arial"/>
              </a:rPr>
              <a:t>that</a:t>
            </a:r>
            <a:r>
              <a:rPr lang="en-US" sz="1600" spc="-5" dirty="0" smtClean="0">
                <a:latin typeface="Arial"/>
                <a:cs typeface="Arial"/>
              </a:rPr>
              <a:t> the culprits </a:t>
            </a:r>
            <a:r>
              <a:rPr lang="en-US" sz="1600" dirty="0" smtClean="0">
                <a:latin typeface="Arial"/>
                <a:cs typeface="Arial"/>
              </a:rPr>
              <a:t>of </a:t>
            </a:r>
            <a:r>
              <a:rPr sz="1600" spc="-5" dirty="0" smtClean="0">
                <a:latin typeface="Arial"/>
                <a:cs typeface="Arial"/>
              </a:rPr>
              <a:t>incomplete</a:t>
            </a:r>
            <a:r>
              <a:rPr lang="en-US" sz="1600" spc="-5" dirty="0" smtClean="0">
                <a:latin typeface="Arial"/>
                <a:cs typeface="Arial"/>
              </a:rPr>
              <a:t> </a:t>
            </a:r>
            <a:r>
              <a:rPr sz="1600" spc="-5" dirty="0" smtClean="0">
                <a:latin typeface="Arial"/>
                <a:cs typeface="Arial"/>
              </a:rPr>
              <a:t>colonoscopy</a:t>
            </a:r>
            <a:r>
              <a:rPr lang="en-US" sz="1600" spc="-5" dirty="0" smtClean="0">
                <a:latin typeface="Arial"/>
                <a:cs typeface="Arial"/>
              </a:rPr>
              <a:t> </a:t>
            </a:r>
            <a:r>
              <a:rPr sz="1600" spc="-5" dirty="0" smtClean="0">
                <a:latin typeface="Arial"/>
                <a:cs typeface="Arial"/>
              </a:rPr>
              <a:t>are</a:t>
            </a:r>
            <a:r>
              <a:rPr lang="en-US" sz="1600" spc="-5" dirty="0" smtClean="0">
                <a:latin typeface="Arial"/>
                <a:cs typeface="Arial"/>
              </a:rPr>
              <a:t> not</a:t>
            </a:r>
            <a:r>
              <a:rPr lang="en-US" sz="1600" dirty="0" smtClean="0">
                <a:latin typeface="Arial"/>
                <a:cs typeface="Arial"/>
              </a:rPr>
              <a:t> </a:t>
            </a:r>
            <a:r>
              <a:rPr lang="en-US" sz="1600" spc="-5" dirty="0" err="1" smtClean="0">
                <a:latin typeface="Arial"/>
                <a:cs typeface="Arial"/>
              </a:rPr>
              <a:t>endoscopists</a:t>
            </a:r>
            <a:r>
              <a:rPr lang="en-US" sz="1600" spc="-5" dirty="0" smtClean="0">
                <a:latin typeface="Arial"/>
                <a:cs typeface="Arial"/>
              </a:rPr>
              <a:t>,</a:t>
            </a:r>
            <a:r>
              <a:rPr lang="en-US" sz="1600" dirty="0" smtClean="0">
                <a:latin typeface="Arial"/>
                <a:cs typeface="Arial"/>
              </a:rPr>
              <a:t> </a:t>
            </a:r>
            <a:r>
              <a:rPr lang="en-US" sz="1600" spc="-5" dirty="0" smtClean="0">
                <a:latin typeface="Arial"/>
                <a:cs typeface="Arial"/>
              </a:rPr>
              <a:t>b</a:t>
            </a:r>
            <a:r>
              <a:rPr lang="en-US" sz="1600" spc="5" dirty="0" smtClean="0">
                <a:latin typeface="Arial"/>
                <a:cs typeface="Arial"/>
              </a:rPr>
              <a:t>u</a:t>
            </a:r>
            <a:r>
              <a:rPr lang="en-US" sz="1600" spc="-5" dirty="0" smtClean="0">
                <a:latin typeface="Arial"/>
                <a:cs typeface="Arial"/>
              </a:rPr>
              <a:t>t</a:t>
            </a:r>
            <a:r>
              <a:rPr lang="en-US" sz="1600" dirty="0" smtClean="0">
                <a:latin typeface="Arial"/>
                <a:cs typeface="Arial"/>
              </a:rPr>
              <a:t> </a:t>
            </a:r>
            <a:r>
              <a:rPr lang="en-US" sz="1600" spc="-5" dirty="0" smtClean="0">
                <a:latin typeface="Arial"/>
                <a:cs typeface="Arial"/>
              </a:rPr>
              <a:t>the authors </a:t>
            </a:r>
            <a:r>
              <a:rPr sz="1600" spc="-5" dirty="0" smtClean="0">
                <a:latin typeface="Arial"/>
                <a:cs typeface="Arial"/>
              </a:rPr>
              <a:t>of</a:t>
            </a:r>
            <a:r>
              <a:rPr lang="en-US" sz="1600" spc="55" dirty="0" smtClean="0">
                <a:latin typeface="Arial"/>
                <a:cs typeface="Arial"/>
              </a:rPr>
              <a:t> </a:t>
            </a:r>
            <a:r>
              <a:rPr lang="en-US" sz="1600" spc="-5" dirty="0" smtClean="0">
                <a:latin typeface="Arial"/>
                <a:cs typeface="Arial"/>
              </a:rPr>
              <a:t>manual method</a:t>
            </a:r>
            <a:r>
              <a:rPr sz="1600" spc="-5" dirty="0" smtClean="0">
                <a:latin typeface="Arial"/>
                <a:cs typeface="Arial"/>
              </a:rPr>
              <a:t>.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563873" y="1255903"/>
            <a:ext cx="5175250" cy="43601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4765" algn="just">
              <a:lnSpc>
                <a:spcPct val="100000"/>
              </a:lnSpc>
              <a:spcBef>
                <a:spcPts val="100"/>
              </a:spcBef>
            </a:pPr>
            <a:r>
              <a:rPr sz="1500" i="1" dirty="0" smtClean="0">
                <a:latin typeface="Arial"/>
                <a:cs typeface="Arial"/>
              </a:rPr>
              <a:t>“</a:t>
            </a:r>
            <a:r>
              <a:rPr lang="en-US" sz="1500" i="1" dirty="0">
                <a:latin typeface="Arial"/>
                <a:cs typeface="Arial"/>
              </a:rPr>
              <a:t>There is no direct evidence </a:t>
            </a:r>
            <a:r>
              <a:rPr lang="en-US" sz="1500" i="1" dirty="0" smtClean="0">
                <a:latin typeface="Arial"/>
                <a:cs typeface="Arial"/>
              </a:rPr>
              <a:t>to </a:t>
            </a:r>
            <a:r>
              <a:rPr lang="en-US" sz="1500" i="1" dirty="0">
                <a:latin typeface="Arial"/>
                <a:cs typeface="Arial"/>
              </a:rPr>
              <a:t>conclude that screening with colonoscopy reduces the risk of colorectal cancer mortality or colorectal cancer </a:t>
            </a:r>
            <a:r>
              <a:rPr lang="en-US" sz="1500" i="1" dirty="0" smtClean="0">
                <a:latin typeface="Arial"/>
                <a:cs typeface="Arial"/>
              </a:rPr>
              <a:t>incidence</a:t>
            </a:r>
            <a:r>
              <a:rPr lang="lv-LV" sz="1500" i="1" dirty="0" smtClean="0">
                <a:latin typeface="Arial"/>
                <a:cs typeface="Arial"/>
              </a:rPr>
              <a:t>. </a:t>
            </a:r>
            <a:r>
              <a:rPr sz="1500" i="1" dirty="0" smtClean="0">
                <a:latin typeface="Arial"/>
                <a:cs typeface="Arial"/>
              </a:rPr>
              <a:t>It </a:t>
            </a:r>
            <a:r>
              <a:rPr sz="1500" i="1" spc="-5" dirty="0">
                <a:latin typeface="Arial"/>
                <a:cs typeface="Arial"/>
              </a:rPr>
              <a:t>is not also </a:t>
            </a:r>
            <a:r>
              <a:rPr sz="1500" i="1" spc="-15" dirty="0">
                <a:latin typeface="Arial"/>
                <a:cs typeface="Arial"/>
              </a:rPr>
              <a:t>clear</a:t>
            </a:r>
            <a:r>
              <a:rPr sz="1500" i="1" spc="-15" dirty="0" smtClean="0">
                <a:latin typeface="Arial"/>
                <a:cs typeface="Arial"/>
              </a:rPr>
              <a:t>,</a:t>
            </a:r>
            <a:r>
              <a:rPr lang="ru-RU" sz="1500" i="1" spc="-15" dirty="0" smtClean="0">
                <a:latin typeface="Arial"/>
                <a:cs typeface="Arial"/>
              </a:rPr>
              <a:t> </a:t>
            </a:r>
            <a:r>
              <a:rPr sz="1500" i="1" dirty="0" smtClean="0">
                <a:latin typeface="Arial"/>
                <a:cs typeface="Arial"/>
              </a:rPr>
              <a:t>whether </a:t>
            </a:r>
            <a:r>
              <a:rPr sz="1500" i="1" spc="-5" dirty="0">
                <a:latin typeface="Arial"/>
                <a:cs typeface="Arial"/>
              </a:rPr>
              <a:t>is compensated </a:t>
            </a:r>
            <a:r>
              <a:rPr sz="1500" i="1" dirty="0">
                <a:latin typeface="Arial"/>
                <a:cs typeface="Arial"/>
              </a:rPr>
              <a:t>the </a:t>
            </a:r>
            <a:r>
              <a:rPr sz="1500" i="1" spc="-15" dirty="0">
                <a:latin typeface="Arial"/>
                <a:cs typeface="Arial"/>
              </a:rPr>
              <a:t>complexity, </a:t>
            </a:r>
            <a:r>
              <a:rPr sz="1500" i="1" spc="-5" dirty="0">
                <a:latin typeface="Arial"/>
                <a:cs typeface="Arial"/>
              </a:rPr>
              <a:t>inconvenience </a:t>
            </a:r>
            <a:r>
              <a:rPr sz="1500" i="1" spc="-5" dirty="0" smtClean="0">
                <a:latin typeface="Arial"/>
                <a:cs typeface="Arial"/>
              </a:rPr>
              <a:t>and</a:t>
            </a:r>
            <a:r>
              <a:rPr lang="ru-RU" sz="1500" i="1" spc="-5" dirty="0" smtClean="0">
                <a:latin typeface="Arial"/>
                <a:cs typeface="Arial"/>
              </a:rPr>
              <a:t> </a:t>
            </a:r>
            <a:r>
              <a:rPr sz="1500" i="1" dirty="0" smtClean="0">
                <a:latin typeface="Arial"/>
                <a:cs typeface="Arial"/>
              </a:rPr>
              <a:t>cost </a:t>
            </a:r>
            <a:r>
              <a:rPr sz="1500" i="1" dirty="0">
                <a:latin typeface="Arial"/>
                <a:cs typeface="Arial"/>
              </a:rPr>
              <a:t>of colonoscopy procedure”</a:t>
            </a:r>
            <a:r>
              <a:rPr sz="1500" i="1" spc="-60" dirty="0">
                <a:latin typeface="Arial"/>
                <a:cs typeface="Arial"/>
              </a:rPr>
              <a:t> </a:t>
            </a:r>
            <a:r>
              <a:rPr lang="lv-LV" sz="1500" i="1" spc="-60" dirty="0" smtClean="0">
                <a:latin typeface="Arial"/>
                <a:cs typeface="Arial"/>
              </a:rPr>
              <a:t> </a:t>
            </a:r>
            <a:r>
              <a:rPr sz="1600" u="heavy" spc="-5" dirty="0" smtClean="0">
                <a:solidFill>
                  <a:srgbClr val="CC0099"/>
                </a:solidFill>
                <a:uFill>
                  <a:solidFill>
                    <a:srgbClr val="CC0099"/>
                  </a:solidFill>
                </a:uFill>
                <a:latin typeface="Arial"/>
                <a:cs typeface="Arial"/>
                <a:hlinkClick r:id="rId3"/>
              </a:rPr>
              <a:t>[2</a:t>
            </a:r>
            <a:r>
              <a:rPr sz="1600" u="heavy" spc="-5" dirty="0">
                <a:solidFill>
                  <a:srgbClr val="CC0099"/>
                </a:solidFill>
                <a:uFill>
                  <a:solidFill>
                    <a:srgbClr val="CC0099"/>
                  </a:solidFill>
                </a:uFill>
                <a:latin typeface="Arial"/>
                <a:cs typeface="Arial"/>
                <a:hlinkClick r:id="rId3"/>
              </a:rPr>
              <a:t>]</a:t>
            </a:r>
            <a:endParaRPr sz="1600" dirty="0">
              <a:latin typeface="Arial"/>
              <a:cs typeface="Arial"/>
            </a:endParaRPr>
          </a:p>
          <a:p>
            <a:pPr marL="20320" marR="12700" algn="just">
              <a:lnSpc>
                <a:spcPct val="100000"/>
              </a:lnSpc>
              <a:spcBef>
                <a:spcPts val="180"/>
              </a:spcBef>
            </a:pPr>
            <a:r>
              <a:rPr sz="1500" i="1" spc="-5" dirty="0">
                <a:latin typeface="Arial"/>
                <a:cs typeface="Arial"/>
              </a:rPr>
              <a:t>"The presence </a:t>
            </a:r>
            <a:r>
              <a:rPr sz="1500" i="1" dirty="0">
                <a:latin typeface="Arial"/>
                <a:cs typeface="Arial"/>
              </a:rPr>
              <a:t>of </a:t>
            </a:r>
            <a:r>
              <a:rPr sz="1500" i="1" spc="-10" dirty="0">
                <a:latin typeface="Arial"/>
                <a:cs typeface="Arial"/>
              </a:rPr>
              <a:t>at </a:t>
            </a:r>
            <a:r>
              <a:rPr sz="1500" i="1" spc="-5" dirty="0">
                <a:latin typeface="Arial"/>
                <a:cs typeface="Arial"/>
              </a:rPr>
              <a:t>least </a:t>
            </a:r>
            <a:r>
              <a:rPr sz="1500" i="1" dirty="0">
                <a:latin typeface="Arial"/>
                <a:cs typeface="Arial"/>
              </a:rPr>
              <a:t>one </a:t>
            </a:r>
            <a:r>
              <a:rPr sz="1500" i="1" spc="-10" dirty="0">
                <a:latin typeface="Arial"/>
                <a:cs typeface="Arial"/>
              </a:rPr>
              <a:t>of </a:t>
            </a:r>
            <a:r>
              <a:rPr sz="1500" i="1" spc="-5" dirty="0">
                <a:latin typeface="Arial"/>
                <a:cs typeface="Arial"/>
              </a:rPr>
              <a:t>four </a:t>
            </a:r>
            <a:r>
              <a:rPr sz="1500" i="1" spc="-5" dirty="0" err="1">
                <a:latin typeface="Arial"/>
                <a:cs typeface="Arial"/>
              </a:rPr>
              <a:t>colonoscopic</a:t>
            </a:r>
            <a:r>
              <a:rPr sz="1500" i="1" spc="-5" dirty="0">
                <a:latin typeface="Arial"/>
                <a:cs typeface="Arial"/>
              </a:rPr>
              <a:t> </a:t>
            </a:r>
            <a:r>
              <a:rPr sz="1500" i="1" spc="-5" dirty="0" smtClean="0">
                <a:latin typeface="Arial"/>
                <a:cs typeface="Arial"/>
              </a:rPr>
              <a:t>factors</a:t>
            </a:r>
            <a:r>
              <a:rPr lang="ru-RU" sz="1500" i="1" spc="-5" dirty="0" smtClean="0">
                <a:latin typeface="Arial"/>
                <a:cs typeface="Arial"/>
              </a:rPr>
              <a:t> </a:t>
            </a:r>
            <a:r>
              <a:rPr sz="1500" i="1" dirty="0" smtClean="0">
                <a:latin typeface="Arial"/>
                <a:cs typeface="Arial"/>
              </a:rPr>
              <a:t>from </a:t>
            </a:r>
            <a:r>
              <a:rPr sz="1500" i="1" dirty="0" smtClean="0">
                <a:latin typeface="Arial"/>
                <a:cs typeface="Arial"/>
              </a:rPr>
              <a:t>previous </a:t>
            </a:r>
            <a:r>
              <a:rPr sz="1500" i="1" spc="-5" dirty="0">
                <a:latin typeface="Arial"/>
                <a:cs typeface="Arial"/>
              </a:rPr>
              <a:t>colonoscopy (incomplete </a:t>
            </a:r>
            <a:r>
              <a:rPr sz="1500" i="1" spc="-15" dirty="0">
                <a:latin typeface="Arial"/>
                <a:cs typeface="Arial"/>
              </a:rPr>
              <a:t>colonoscopy, </a:t>
            </a:r>
            <a:r>
              <a:rPr sz="1500" i="1" spc="-5" dirty="0" smtClean="0">
                <a:latin typeface="Arial"/>
                <a:cs typeface="Arial"/>
              </a:rPr>
              <a:t>bad</a:t>
            </a:r>
            <a:r>
              <a:rPr lang="ru-RU" sz="1500" i="1" spc="-5" dirty="0" smtClean="0">
                <a:latin typeface="Arial"/>
                <a:cs typeface="Arial"/>
              </a:rPr>
              <a:t> </a:t>
            </a:r>
            <a:r>
              <a:rPr sz="1500" i="1" spc="-5" dirty="0" smtClean="0">
                <a:latin typeface="Arial"/>
                <a:cs typeface="Arial"/>
              </a:rPr>
              <a:t>preparation </a:t>
            </a:r>
            <a:r>
              <a:rPr sz="1500" i="1" spc="-10" dirty="0">
                <a:latin typeface="Arial"/>
                <a:cs typeface="Arial"/>
              </a:rPr>
              <a:t>of </a:t>
            </a:r>
            <a:r>
              <a:rPr sz="1500" i="1" spc="-5" dirty="0">
                <a:latin typeface="Arial"/>
                <a:cs typeface="Arial"/>
              </a:rPr>
              <a:t>intestine, </a:t>
            </a:r>
            <a:r>
              <a:rPr sz="1500" i="1" dirty="0">
                <a:latin typeface="Arial"/>
                <a:cs typeface="Arial"/>
              </a:rPr>
              <a:t>incomplete </a:t>
            </a:r>
            <a:r>
              <a:rPr sz="1500" i="1" spc="-5" dirty="0">
                <a:latin typeface="Arial"/>
                <a:cs typeface="Arial"/>
              </a:rPr>
              <a:t>polyp's removal, </a:t>
            </a:r>
            <a:r>
              <a:rPr sz="1500" i="1" dirty="0">
                <a:latin typeface="Arial"/>
                <a:cs typeface="Arial"/>
              </a:rPr>
              <a:t>lack </a:t>
            </a:r>
            <a:r>
              <a:rPr sz="1500" i="1" dirty="0" smtClean="0">
                <a:latin typeface="Arial"/>
                <a:cs typeface="Arial"/>
              </a:rPr>
              <a:t>of</a:t>
            </a:r>
            <a:r>
              <a:rPr lang="ru-RU" sz="1500" i="1" dirty="0" smtClean="0">
                <a:latin typeface="Arial"/>
                <a:cs typeface="Arial"/>
              </a:rPr>
              <a:t> </a:t>
            </a:r>
            <a:r>
              <a:rPr sz="1500" i="1" spc="-5" dirty="0" smtClean="0">
                <a:latin typeface="Arial"/>
                <a:cs typeface="Arial"/>
              </a:rPr>
              <a:t>surveillance </a:t>
            </a:r>
            <a:r>
              <a:rPr sz="1500" i="1" spc="-5" dirty="0">
                <a:latin typeface="Arial"/>
                <a:cs typeface="Arial"/>
              </a:rPr>
              <a:t>colonoscopy </a:t>
            </a:r>
            <a:r>
              <a:rPr sz="1500" i="1" dirty="0">
                <a:latin typeface="Arial"/>
                <a:cs typeface="Arial"/>
              </a:rPr>
              <a:t>within </a:t>
            </a:r>
            <a:r>
              <a:rPr sz="1500" i="1" spc="-5" dirty="0">
                <a:latin typeface="Arial"/>
                <a:cs typeface="Arial"/>
              </a:rPr>
              <a:t>5 years) accounted </a:t>
            </a:r>
            <a:r>
              <a:rPr sz="1500" i="1" dirty="0" smtClean="0">
                <a:latin typeface="Arial"/>
                <a:cs typeface="Arial"/>
              </a:rPr>
              <a:t>for</a:t>
            </a:r>
            <a:r>
              <a:rPr lang="ru-RU" sz="1500" i="1" dirty="0" smtClean="0">
                <a:latin typeface="Arial"/>
                <a:cs typeface="Arial"/>
              </a:rPr>
              <a:t> </a:t>
            </a:r>
            <a:r>
              <a:rPr sz="1500" i="1" dirty="0" smtClean="0">
                <a:latin typeface="Arial"/>
                <a:cs typeface="Arial"/>
              </a:rPr>
              <a:t>41,1</a:t>
            </a:r>
            <a:r>
              <a:rPr sz="1500" i="1" dirty="0">
                <a:latin typeface="Arial"/>
                <a:cs typeface="Arial"/>
              </a:rPr>
              <a:t>% of </a:t>
            </a:r>
            <a:r>
              <a:rPr sz="1500" i="1" spc="-5" dirty="0">
                <a:latin typeface="Arial"/>
                <a:cs typeface="Arial"/>
              </a:rPr>
              <a:t>colorectal cancers, whereas presence of </a:t>
            </a:r>
            <a:r>
              <a:rPr sz="1500" i="1" dirty="0">
                <a:latin typeface="Arial"/>
                <a:cs typeface="Arial"/>
              </a:rPr>
              <a:t>at </a:t>
            </a:r>
            <a:r>
              <a:rPr sz="1500" i="1" spc="-5" dirty="0" smtClean="0">
                <a:latin typeface="Arial"/>
                <a:cs typeface="Arial"/>
              </a:rPr>
              <a:t>least</a:t>
            </a:r>
            <a:r>
              <a:rPr lang="ru-RU" sz="1500" i="1" spc="-5" dirty="0" smtClean="0">
                <a:latin typeface="Arial"/>
                <a:cs typeface="Arial"/>
              </a:rPr>
              <a:t> </a:t>
            </a:r>
            <a:r>
              <a:rPr sz="1500" i="1" dirty="0" smtClean="0">
                <a:latin typeface="Arial"/>
                <a:cs typeface="Arial"/>
              </a:rPr>
              <a:t>one </a:t>
            </a:r>
            <a:r>
              <a:rPr sz="1500" i="1" spc="-10" dirty="0">
                <a:latin typeface="Arial"/>
                <a:cs typeface="Arial"/>
              </a:rPr>
              <a:t>of </a:t>
            </a:r>
            <a:r>
              <a:rPr sz="1500" i="1" spc="-5" dirty="0">
                <a:latin typeface="Arial"/>
                <a:cs typeface="Arial"/>
              </a:rPr>
              <a:t>four polyp factors accounted for only 21,7%: </a:t>
            </a:r>
            <a:r>
              <a:rPr sz="1500" i="1" spc="-10" dirty="0">
                <a:latin typeface="Arial"/>
                <a:cs typeface="Arial"/>
              </a:rPr>
              <a:t>size </a:t>
            </a:r>
            <a:r>
              <a:rPr sz="1500" i="1" spc="-5" dirty="0" smtClean="0">
                <a:latin typeface="Arial"/>
                <a:cs typeface="Arial"/>
              </a:rPr>
              <a:t>1</a:t>
            </a:r>
            <a:r>
              <a:rPr lang="ru-RU" sz="1500" i="1" spc="-5" dirty="0" smtClean="0">
                <a:latin typeface="Arial"/>
                <a:cs typeface="Arial"/>
              </a:rPr>
              <a:t> </a:t>
            </a:r>
            <a:r>
              <a:rPr sz="1500" i="1" dirty="0" smtClean="0">
                <a:latin typeface="Arial"/>
                <a:cs typeface="Arial"/>
              </a:rPr>
              <a:t>cm </a:t>
            </a:r>
            <a:r>
              <a:rPr sz="1500" i="1" dirty="0">
                <a:latin typeface="Arial"/>
                <a:cs typeface="Arial"/>
              </a:rPr>
              <a:t>and </a:t>
            </a:r>
            <a:r>
              <a:rPr sz="1500" i="1" spc="-5" dirty="0">
                <a:latin typeface="Arial"/>
                <a:cs typeface="Arial"/>
              </a:rPr>
              <a:t>more, </a:t>
            </a:r>
            <a:r>
              <a:rPr sz="1500" i="1" dirty="0">
                <a:latin typeface="Arial"/>
                <a:cs typeface="Arial"/>
              </a:rPr>
              <a:t>villous </a:t>
            </a:r>
            <a:r>
              <a:rPr sz="1500" i="1" spc="-5" dirty="0">
                <a:latin typeface="Arial"/>
                <a:cs typeface="Arial"/>
              </a:rPr>
              <a:t>components </a:t>
            </a:r>
            <a:r>
              <a:rPr sz="1500" i="1" dirty="0">
                <a:latin typeface="Arial"/>
                <a:cs typeface="Arial"/>
              </a:rPr>
              <a:t>or </a:t>
            </a:r>
            <a:r>
              <a:rPr sz="1500" i="1" spc="-5" dirty="0">
                <a:latin typeface="Arial"/>
                <a:cs typeface="Arial"/>
              </a:rPr>
              <a:t>high-grade dysplasia</a:t>
            </a:r>
            <a:r>
              <a:rPr sz="1500" i="1" spc="-5" dirty="0" smtClean="0">
                <a:latin typeface="Arial"/>
                <a:cs typeface="Arial"/>
              </a:rPr>
              <a:t>,</a:t>
            </a:r>
            <a:r>
              <a:rPr lang="ru-RU" sz="1500" i="1" spc="-5" dirty="0" smtClean="0">
                <a:latin typeface="Arial"/>
                <a:cs typeface="Arial"/>
              </a:rPr>
              <a:t> </a:t>
            </a:r>
            <a:r>
              <a:rPr sz="1500" i="1" dirty="0" smtClean="0">
                <a:latin typeface="Arial"/>
                <a:cs typeface="Arial"/>
              </a:rPr>
              <a:t>and </a:t>
            </a:r>
            <a:r>
              <a:rPr sz="1500" i="1" spc="-5" dirty="0">
                <a:latin typeface="Arial"/>
                <a:cs typeface="Arial"/>
              </a:rPr>
              <a:t>the presence </a:t>
            </a:r>
            <a:r>
              <a:rPr sz="1500" i="1" dirty="0">
                <a:latin typeface="Arial"/>
                <a:cs typeface="Arial"/>
              </a:rPr>
              <a:t>of </a:t>
            </a:r>
            <a:r>
              <a:rPr sz="1500" i="1" spc="-10" dirty="0">
                <a:latin typeface="Arial"/>
                <a:cs typeface="Arial"/>
              </a:rPr>
              <a:t>at </a:t>
            </a:r>
            <a:r>
              <a:rPr sz="1500" i="1" spc="-5" dirty="0">
                <a:latin typeface="Arial"/>
                <a:cs typeface="Arial"/>
              </a:rPr>
              <a:t>least 3 polyps </a:t>
            </a:r>
            <a:r>
              <a:rPr sz="1500" i="1" dirty="0">
                <a:latin typeface="Arial"/>
                <a:cs typeface="Arial"/>
              </a:rPr>
              <a:t>or at </a:t>
            </a:r>
            <a:r>
              <a:rPr sz="1500" i="1" spc="-5" dirty="0">
                <a:latin typeface="Arial"/>
                <a:cs typeface="Arial"/>
              </a:rPr>
              <a:t>least 1 </a:t>
            </a:r>
            <a:r>
              <a:rPr sz="1500" i="1" spc="-5" dirty="0" smtClean="0">
                <a:latin typeface="Arial"/>
                <a:cs typeface="Arial"/>
              </a:rPr>
              <a:t>proximal</a:t>
            </a:r>
            <a:r>
              <a:rPr lang="ru-RU" sz="1500" i="1" spc="-5" dirty="0" smtClean="0">
                <a:latin typeface="Arial"/>
                <a:cs typeface="Arial"/>
              </a:rPr>
              <a:t> </a:t>
            </a:r>
            <a:r>
              <a:rPr sz="1500" i="1" dirty="0" smtClean="0">
                <a:latin typeface="Arial"/>
                <a:cs typeface="Arial"/>
              </a:rPr>
              <a:t>polyp</a:t>
            </a:r>
            <a:r>
              <a:rPr sz="1500" i="1" dirty="0">
                <a:latin typeface="Arial"/>
                <a:cs typeface="Arial"/>
              </a:rPr>
              <a:t>"</a:t>
            </a:r>
            <a:r>
              <a:rPr sz="1500" i="1" spc="-15" dirty="0">
                <a:latin typeface="Arial"/>
                <a:cs typeface="Arial"/>
              </a:rPr>
              <a:t> </a:t>
            </a:r>
            <a:r>
              <a:rPr sz="1600" u="heavy" spc="-5" dirty="0">
                <a:solidFill>
                  <a:srgbClr val="CC0099"/>
                </a:solidFill>
                <a:uFill>
                  <a:solidFill>
                    <a:srgbClr val="CC0099"/>
                  </a:solidFill>
                </a:uFill>
                <a:latin typeface="Arial"/>
                <a:cs typeface="Arial"/>
                <a:hlinkClick r:id="rId4"/>
              </a:rPr>
              <a:t>[3]</a:t>
            </a:r>
            <a:r>
              <a:rPr sz="1600" spc="-5" dirty="0">
                <a:solidFill>
                  <a:srgbClr val="3333CC"/>
                </a:solidFill>
                <a:latin typeface="Arial"/>
                <a:cs typeface="Arial"/>
              </a:rPr>
              <a:t>.</a:t>
            </a:r>
            <a:endParaRPr sz="1600" dirty="0">
              <a:latin typeface="Arial"/>
              <a:cs typeface="Arial"/>
            </a:endParaRPr>
          </a:p>
          <a:p>
            <a:pPr marL="13970" marR="5080" algn="just">
              <a:lnSpc>
                <a:spcPct val="100000"/>
              </a:lnSpc>
              <a:spcBef>
                <a:spcPts val="655"/>
              </a:spcBef>
            </a:pPr>
            <a:r>
              <a:rPr lang="en-US" sz="1600" spc="-5" dirty="0" smtClean="0">
                <a:latin typeface="Arial"/>
                <a:cs typeface="Arial"/>
              </a:rPr>
              <a:t>Possibility of full colonoscopy </a:t>
            </a:r>
            <a:r>
              <a:rPr sz="1600" spc="-10" dirty="0" smtClean="0">
                <a:latin typeface="Arial"/>
                <a:cs typeface="Arial"/>
              </a:rPr>
              <a:t>was </a:t>
            </a:r>
            <a:r>
              <a:rPr sz="1600" spc="-5" dirty="0">
                <a:latin typeface="Arial"/>
                <a:cs typeface="Arial"/>
              </a:rPr>
              <a:t>adequately estimated on </a:t>
            </a:r>
            <a:r>
              <a:rPr sz="1600" spc="-10" dirty="0">
                <a:latin typeface="Arial"/>
                <a:cs typeface="Arial"/>
              </a:rPr>
              <a:t>20.085 </a:t>
            </a:r>
            <a:r>
              <a:rPr sz="1600" spc="-5" dirty="0">
                <a:latin typeface="Arial"/>
                <a:cs typeface="Arial"/>
              </a:rPr>
              <a:t>colonoscopies, </a:t>
            </a:r>
            <a:r>
              <a:rPr sz="1600" dirty="0">
                <a:latin typeface="Arial"/>
                <a:cs typeface="Arial"/>
              </a:rPr>
              <a:t>made </a:t>
            </a:r>
            <a:r>
              <a:rPr sz="1600" spc="5" dirty="0" smtClean="0">
                <a:latin typeface="Arial"/>
                <a:cs typeface="Arial"/>
              </a:rPr>
              <a:t>by</a:t>
            </a:r>
            <a:r>
              <a:rPr lang="ru-RU" sz="1600" spc="5" dirty="0" smtClean="0">
                <a:latin typeface="Arial"/>
                <a:cs typeface="Arial"/>
              </a:rPr>
              <a:t> </a:t>
            </a:r>
            <a:r>
              <a:rPr sz="1600" spc="-5" dirty="0" smtClean="0">
                <a:latin typeface="Arial"/>
                <a:cs typeface="Arial"/>
              </a:rPr>
              <a:t>2.681 </a:t>
            </a:r>
            <a:r>
              <a:rPr sz="1600" spc="-5" dirty="0">
                <a:latin typeface="Arial"/>
                <a:cs typeface="Arial"/>
              </a:rPr>
              <a:t>endoscopists: </a:t>
            </a:r>
            <a:r>
              <a:rPr sz="1500" i="1" spc="-5" dirty="0">
                <a:latin typeface="Arial"/>
                <a:cs typeface="Arial"/>
              </a:rPr>
              <a:t>"Unfortunately in </a:t>
            </a:r>
            <a:r>
              <a:rPr sz="1500" i="1" dirty="0">
                <a:latin typeface="Arial"/>
                <a:cs typeface="Arial"/>
              </a:rPr>
              <a:t>the </a:t>
            </a:r>
            <a:r>
              <a:rPr sz="1500" i="1" spc="-5" dirty="0">
                <a:latin typeface="Arial"/>
                <a:cs typeface="Arial"/>
              </a:rPr>
              <a:t>United </a:t>
            </a:r>
            <a:r>
              <a:rPr sz="1500" i="1" spc="-5" dirty="0" smtClean="0">
                <a:latin typeface="Arial"/>
                <a:cs typeface="Arial"/>
              </a:rPr>
              <a:t>Kingdom</a:t>
            </a:r>
            <a:r>
              <a:rPr lang="ru-RU" sz="1500" i="1" spc="-5" dirty="0" smtClean="0">
                <a:latin typeface="Arial"/>
                <a:cs typeface="Arial"/>
              </a:rPr>
              <a:t> </a:t>
            </a:r>
            <a:r>
              <a:rPr sz="1500" i="1" spc="-5" dirty="0" smtClean="0">
                <a:latin typeface="Arial"/>
                <a:cs typeface="Arial"/>
              </a:rPr>
              <a:t>complete </a:t>
            </a:r>
            <a:r>
              <a:rPr sz="1500" i="1" spc="-5" dirty="0">
                <a:latin typeface="Arial"/>
                <a:cs typeface="Arial"/>
              </a:rPr>
              <a:t>colonoscopic examination to </a:t>
            </a:r>
            <a:r>
              <a:rPr sz="1500" i="1" spc="-5" dirty="0" smtClean="0">
                <a:latin typeface="Arial"/>
                <a:cs typeface="Arial"/>
              </a:rPr>
              <a:t>caecum </a:t>
            </a:r>
            <a:r>
              <a:rPr sz="1500" i="1" spc="-15" dirty="0" smtClean="0">
                <a:latin typeface="Arial"/>
                <a:cs typeface="Arial"/>
              </a:rPr>
              <a:t>is</a:t>
            </a:r>
            <a:r>
              <a:rPr lang="ru-RU" sz="1500" i="1" spc="-15" dirty="0" smtClean="0">
                <a:latin typeface="Arial"/>
                <a:cs typeface="Arial"/>
              </a:rPr>
              <a:t> </a:t>
            </a:r>
            <a:r>
              <a:rPr sz="1500" i="1" dirty="0" smtClean="0">
                <a:latin typeface="Arial"/>
                <a:cs typeface="Arial"/>
              </a:rPr>
              <a:t>achieved </a:t>
            </a:r>
            <a:r>
              <a:rPr sz="1500" i="1" spc="-5" dirty="0">
                <a:latin typeface="Arial"/>
                <a:cs typeface="Arial"/>
              </a:rPr>
              <a:t>in only </a:t>
            </a:r>
            <a:r>
              <a:rPr sz="1500" i="1" dirty="0">
                <a:latin typeface="Arial"/>
                <a:cs typeface="Arial"/>
              </a:rPr>
              <a:t>70% of cases”</a:t>
            </a:r>
            <a:r>
              <a:rPr sz="1500" i="1" spc="-70" dirty="0">
                <a:latin typeface="Arial"/>
                <a:cs typeface="Arial"/>
              </a:rPr>
              <a:t> </a:t>
            </a:r>
            <a:r>
              <a:rPr sz="1600" u="heavy" spc="-5" dirty="0">
                <a:solidFill>
                  <a:srgbClr val="CC0099"/>
                </a:solidFill>
                <a:uFill>
                  <a:solidFill>
                    <a:srgbClr val="CC0099"/>
                  </a:solidFill>
                </a:uFill>
                <a:latin typeface="Arial"/>
                <a:cs typeface="Arial"/>
                <a:hlinkClick r:id="rId5"/>
              </a:rPr>
              <a:t>[4</a:t>
            </a:r>
            <a:r>
              <a:rPr sz="1600" u="heavy" spc="-5" dirty="0" smtClean="0">
                <a:solidFill>
                  <a:srgbClr val="CC0099"/>
                </a:solidFill>
                <a:uFill>
                  <a:solidFill>
                    <a:srgbClr val="CC0099"/>
                  </a:solidFill>
                </a:uFill>
                <a:latin typeface="Arial"/>
                <a:cs typeface="Arial"/>
                <a:hlinkClick r:id="rId5"/>
              </a:rPr>
              <a:t>]</a:t>
            </a:r>
            <a:r>
              <a:rPr sz="1600" spc="-5" dirty="0" smtClean="0">
                <a:latin typeface="Arial"/>
                <a:cs typeface="Arial"/>
              </a:rPr>
              <a:t>.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8161282" y="168116"/>
            <a:ext cx="753110" cy="224154"/>
          </a:xfrm>
          <a:custGeom>
            <a:avLst/>
            <a:gdLst/>
            <a:ahLst/>
            <a:cxnLst/>
            <a:rect l="l" t="t" r="r" b="b"/>
            <a:pathLst>
              <a:path w="753109" h="224154">
                <a:moveTo>
                  <a:pt x="0" y="223773"/>
                </a:moveTo>
                <a:lnTo>
                  <a:pt x="752557" y="223773"/>
                </a:lnTo>
                <a:lnTo>
                  <a:pt x="752557" y="0"/>
                </a:lnTo>
                <a:lnTo>
                  <a:pt x="0" y="0"/>
                </a:lnTo>
                <a:lnTo>
                  <a:pt x="0" y="223773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161282" y="168116"/>
            <a:ext cx="753110" cy="224154"/>
          </a:xfrm>
          <a:custGeom>
            <a:avLst/>
            <a:gdLst/>
            <a:ahLst/>
            <a:cxnLst/>
            <a:rect l="l" t="t" r="r" b="b"/>
            <a:pathLst>
              <a:path w="753109" h="224154">
                <a:moveTo>
                  <a:pt x="0" y="223773"/>
                </a:moveTo>
                <a:lnTo>
                  <a:pt x="752557" y="223773"/>
                </a:lnTo>
                <a:lnTo>
                  <a:pt x="752557" y="0"/>
                </a:lnTo>
                <a:lnTo>
                  <a:pt x="0" y="0"/>
                </a:lnTo>
                <a:lnTo>
                  <a:pt x="0" y="223773"/>
                </a:lnTo>
                <a:close/>
              </a:path>
            </a:pathLst>
          </a:custGeom>
          <a:ln w="1880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8232542" y="167478"/>
            <a:ext cx="633730" cy="2197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250" b="1" spc="-35" dirty="0">
                <a:latin typeface="Arial"/>
                <a:cs typeface="Arial"/>
              </a:rPr>
              <a:t>Fo</a:t>
            </a:r>
            <a:r>
              <a:rPr sz="1250" b="1" spc="-30" dirty="0">
                <a:latin typeface="Arial"/>
                <a:cs typeface="Arial"/>
              </a:rPr>
              <a:t>rw</a:t>
            </a:r>
            <a:r>
              <a:rPr sz="1250" b="1" spc="-40" dirty="0">
                <a:latin typeface="Arial"/>
                <a:cs typeface="Arial"/>
              </a:rPr>
              <a:t>a</a:t>
            </a:r>
            <a:r>
              <a:rPr sz="1250" b="1" spc="-30" dirty="0">
                <a:latin typeface="Arial"/>
                <a:cs typeface="Arial"/>
              </a:rPr>
              <a:t>r</a:t>
            </a:r>
            <a:r>
              <a:rPr sz="1250" b="1" spc="20" dirty="0">
                <a:latin typeface="Arial"/>
                <a:cs typeface="Arial"/>
              </a:rPr>
              <a:t>d</a:t>
            </a:r>
            <a:endParaRPr sz="125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8161282" y="472916"/>
            <a:ext cx="753110" cy="224154"/>
          </a:xfrm>
          <a:custGeom>
            <a:avLst/>
            <a:gdLst/>
            <a:ahLst/>
            <a:cxnLst/>
            <a:rect l="l" t="t" r="r" b="b"/>
            <a:pathLst>
              <a:path w="753109" h="224154">
                <a:moveTo>
                  <a:pt x="0" y="223773"/>
                </a:moveTo>
                <a:lnTo>
                  <a:pt x="752557" y="223773"/>
                </a:lnTo>
                <a:lnTo>
                  <a:pt x="752557" y="0"/>
                </a:lnTo>
                <a:lnTo>
                  <a:pt x="0" y="0"/>
                </a:lnTo>
                <a:lnTo>
                  <a:pt x="0" y="223773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161282" y="472916"/>
            <a:ext cx="753110" cy="224154"/>
          </a:xfrm>
          <a:custGeom>
            <a:avLst/>
            <a:gdLst/>
            <a:ahLst/>
            <a:cxnLst/>
            <a:rect l="l" t="t" r="r" b="b"/>
            <a:pathLst>
              <a:path w="753109" h="224154">
                <a:moveTo>
                  <a:pt x="0" y="223773"/>
                </a:moveTo>
                <a:lnTo>
                  <a:pt x="752557" y="223773"/>
                </a:lnTo>
                <a:lnTo>
                  <a:pt x="752557" y="0"/>
                </a:lnTo>
                <a:lnTo>
                  <a:pt x="0" y="0"/>
                </a:lnTo>
                <a:lnTo>
                  <a:pt x="0" y="223773"/>
                </a:lnTo>
                <a:close/>
              </a:path>
            </a:pathLst>
          </a:custGeom>
          <a:ln w="1880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8356172" y="472278"/>
            <a:ext cx="394335" cy="2197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250" b="1" spc="-45" dirty="0">
                <a:latin typeface="Arial"/>
                <a:cs typeface="Arial"/>
              </a:rPr>
              <a:t>B</a:t>
            </a:r>
            <a:r>
              <a:rPr sz="1250" b="1" spc="-40" dirty="0">
                <a:latin typeface="Arial"/>
                <a:cs typeface="Arial"/>
              </a:rPr>
              <a:t>ac</a:t>
            </a:r>
            <a:r>
              <a:rPr sz="1250" b="1" spc="20" dirty="0">
                <a:latin typeface="Arial"/>
                <a:cs typeface="Arial"/>
              </a:rPr>
              <a:t>k</a:t>
            </a:r>
            <a:endParaRPr sz="1250">
              <a:latin typeface="Arial"/>
              <a:cs typeface="Arial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xfrm>
            <a:off x="8753475" y="6474789"/>
            <a:ext cx="248920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650"/>
              </a:lnSpc>
            </a:pPr>
            <a:r>
              <a:rPr lang="en-US" dirty="0" smtClean="0"/>
              <a:t>2</a:t>
            </a:r>
            <a:endParaRPr dirty="0"/>
          </a:p>
        </p:txBody>
      </p:sp>
      <p:sp>
        <p:nvSpPr>
          <p:cNvPr id="16" name="TextBox 15"/>
          <p:cNvSpPr txBox="1"/>
          <p:nvPr/>
        </p:nvSpPr>
        <p:spPr>
          <a:xfrm>
            <a:off x="381000" y="6504801"/>
            <a:ext cx="3581400" cy="27699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ru-RU" sz="1200" dirty="0" smtClean="0">
                <a:solidFill>
                  <a:srgbClr val="FF0066"/>
                </a:solidFill>
              </a:rPr>
              <a:t>©</a:t>
            </a:r>
            <a:r>
              <a:rPr lang="en-US" sz="1200" dirty="0" smtClean="0">
                <a:solidFill>
                  <a:srgbClr val="FF0066"/>
                </a:solidFill>
              </a:rPr>
              <a:t> Reference on </a:t>
            </a:r>
            <a:r>
              <a:rPr lang="en-US" sz="1200" dirty="0" smtClean="0">
                <a:solidFill>
                  <a:srgbClr val="FF0066"/>
                </a:solidFill>
                <a:hlinkClick r:id="rId6"/>
              </a:rPr>
              <a:t>www.coloncancer.lv</a:t>
            </a:r>
            <a:r>
              <a:rPr lang="en-US" sz="1200" dirty="0" smtClean="0">
                <a:solidFill>
                  <a:srgbClr val="FF0066"/>
                </a:solidFill>
              </a:rPr>
              <a:t> is obligatory</a:t>
            </a:r>
            <a:endParaRPr lang="ru-RU" sz="1200" dirty="0">
              <a:solidFill>
                <a:srgbClr val="FF0066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3550" y="2382901"/>
            <a:ext cx="2501900" cy="32844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75615" y="784631"/>
            <a:ext cx="8417560" cy="1473480"/>
          </a:xfrm>
          <a:prstGeom prst="rect">
            <a:avLst/>
          </a:prstGeom>
        </p:spPr>
        <p:txBody>
          <a:bodyPr vert="horz" wrap="square" lIns="0" tIns="12573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90"/>
              </a:spcBef>
            </a:pPr>
            <a:r>
              <a:rPr lang="en-US" sz="1600" b="1" spc="-5" dirty="0" smtClean="0">
                <a:latin typeface="Arial"/>
                <a:cs typeface="Arial"/>
              </a:rPr>
              <a:t>3</a:t>
            </a:r>
            <a:r>
              <a:rPr sz="1600" b="1" spc="-5" dirty="0" smtClean="0">
                <a:latin typeface="Arial"/>
                <a:cs typeface="Arial"/>
              </a:rPr>
              <a:t>. </a:t>
            </a:r>
            <a:r>
              <a:rPr lang="en-US" sz="1600" b="1" spc="-5" dirty="0">
                <a:latin typeface="Arial"/>
                <a:cs typeface="Arial"/>
              </a:rPr>
              <a:t>Straightening-shortening of colon </a:t>
            </a:r>
            <a:r>
              <a:rPr lang="en-US" sz="1600" b="1" spc="-5" dirty="0" smtClean="0">
                <a:latin typeface="Arial"/>
                <a:cs typeface="Arial"/>
              </a:rPr>
              <a:t>– requirement of </a:t>
            </a:r>
            <a:r>
              <a:rPr lang="en-US" sz="1600" b="1" spc="-5" dirty="0">
                <a:latin typeface="Arial"/>
                <a:cs typeface="Arial"/>
              </a:rPr>
              <a:t>manual colonoscopy</a:t>
            </a:r>
            <a:endParaRPr sz="1600" dirty="0">
              <a:latin typeface="Arial"/>
              <a:cs typeface="Arial"/>
            </a:endParaRPr>
          </a:p>
          <a:p>
            <a:pPr marL="12700" marR="5080" algn="just">
              <a:lnSpc>
                <a:spcPct val="100000"/>
              </a:lnSpc>
              <a:spcBef>
                <a:spcPts val="894"/>
              </a:spcBef>
            </a:pPr>
            <a:r>
              <a:rPr sz="1600" spc="-5" dirty="0">
                <a:latin typeface="Arial"/>
                <a:cs typeface="Arial"/>
              </a:rPr>
              <a:t>1,6-meter long endoscopic tube </a:t>
            </a:r>
            <a:r>
              <a:rPr sz="1600" dirty="0">
                <a:latin typeface="Arial"/>
                <a:cs typeface="Arial"/>
              </a:rPr>
              <a:t>is </a:t>
            </a:r>
            <a:r>
              <a:rPr sz="1600" spc="-5" dirty="0">
                <a:latin typeface="Arial"/>
                <a:cs typeface="Arial"/>
              </a:rPr>
              <a:t>introduced by </a:t>
            </a:r>
            <a:r>
              <a:rPr lang="en-US" sz="1600" spc="-5" dirty="0" smtClean="0">
                <a:latin typeface="Arial"/>
                <a:cs typeface="Arial"/>
              </a:rPr>
              <a:t>doctor’s </a:t>
            </a:r>
            <a:r>
              <a:rPr sz="1600" spc="-5" dirty="0" smtClean="0">
                <a:latin typeface="Arial"/>
                <a:cs typeface="Arial"/>
              </a:rPr>
              <a:t>hand</a:t>
            </a:r>
            <a:r>
              <a:rPr lang="en-US" sz="1600" spc="-5" dirty="0" smtClean="0">
                <a:latin typeface="Arial"/>
                <a:cs typeface="Arial"/>
              </a:rPr>
              <a:t>s by </a:t>
            </a:r>
            <a:r>
              <a:rPr sz="1600" spc="-5" dirty="0" smtClean="0">
                <a:latin typeface="Arial"/>
                <a:cs typeface="Arial"/>
              </a:rPr>
              <a:t>straightening-shortening </a:t>
            </a:r>
            <a:r>
              <a:rPr sz="1600" spc="-5" dirty="0">
                <a:latin typeface="Arial"/>
                <a:cs typeface="Arial"/>
              </a:rPr>
              <a:t>of </a:t>
            </a:r>
            <a:r>
              <a:rPr lang="en-US" sz="1600" spc="-5" dirty="0" smtClean="0">
                <a:latin typeface="Arial"/>
                <a:cs typeface="Arial"/>
              </a:rPr>
              <a:t>colon; an e</a:t>
            </a:r>
            <a:r>
              <a:rPr sz="1600" spc="-5" dirty="0" smtClean="0">
                <a:latin typeface="Arial"/>
                <a:cs typeface="Arial"/>
              </a:rPr>
              <a:t>ndoscope</a:t>
            </a:r>
            <a:r>
              <a:rPr sz="1600" spc="-5" dirty="0">
                <a:latin typeface="Arial"/>
                <a:cs typeface="Arial"/>
              </a:rPr>
              <a:t>, absorpted </a:t>
            </a:r>
            <a:r>
              <a:rPr sz="1600" dirty="0">
                <a:latin typeface="Arial"/>
                <a:cs typeface="Arial"/>
              </a:rPr>
              <a:t>by </a:t>
            </a:r>
            <a:r>
              <a:rPr sz="1600" spc="-5" dirty="0" smtClean="0">
                <a:latin typeface="Arial"/>
                <a:cs typeface="Arial"/>
              </a:rPr>
              <a:t>sigmoid or</a:t>
            </a:r>
            <a:r>
              <a:rPr lang="ru-RU" sz="1600" spc="-5" dirty="0" smtClean="0">
                <a:latin typeface="Arial"/>
                <a:cs typeface="Arial"/>
              </a:rPr>
              <a:t> </a:t>
            </a:r>
            <a:r>
              <a:rPr sz="1600" spc="-5" dirty="0" smtClean="0">
                <a:latin typeface="Arial"/>
                <a:cs typeface="Arial"/>
              </a:rPr>
              <a:t>transverse </a:t>
            </a:r>
            <a:r>
              <a:rPr sz="1600" spc="-5" dirty="0">
                <a:latin typeface="Arial"/>
                <a:cs typeface="Arial"/>
              </a:rPr>
              <a:t>intestine, </a:t>
            </a:r>
            <a:r>
              <a:rPr sz="1600" spc="-10" dirty="0">
                <a:latin typeface="Arial"/>
                <a:cs typeface="Arial"/>
              </a:rPr>
              <a:t>will </a:t>
            </a:r>
            <a:r>
              <a:rPr sz="1600" spc="-5" dirty="0">
                <a:latin typeface="Arial"/>
                <a:cs typeface="Arial"/>
              </a:rPr>
              <a:t>never reach caecum. </a:t>
            </a:r>
            <a:r>
              <a:rPr lang="en-US" sz="1600" spc="-5" dirty="0" smtClean="0">
                <a:latin typeface="Arial"/>
                <a:cs typeface="Arial"/>
              </a:rPr>
              <a:t>Difficulties of extra-intestinal 1-forced manual intubation - </a:t>
            </a:r>
            <a:r>
              <a:rPr sz="1600" spc="-5" dirty="0" smtClean="0">
                <a:latin typeface="Arial"/>
                <a:cs typeface="Arial"/>
              </a:rPr>
              <a:t>among </a:t>
            </a:r>
            <a:r>
              <a:rPr sz="1600" spc="-10" dirty="0" smtClean="0">
                <a:latin typeface="Arial"/>
                <a:cs typeface="Arial"/>
              </a:rPr>
              <a:t>the</a:t>
            </a:r>
            <a:r>
              <a:rPr lang="ru-RU" sz="1600" spc="-10" dirty="0" smtClean="0">
                <a:latin typeface="Arial"/>
                <a:cs typeface="Arial"/>
              </a:rPr>
              <a:t> </a:t>
            </a:r>
            <a:r>
              <a:rPr sz="1600" spc="-5" dirty="0" smtClean="0">
                <a:latin typeface="Arial"/>
                <a:cs typeface="Arial"/>
              </a:rPr>
              <a:t>reasons </a:t>
            </a:r>
            <a:r>
              <a:rPr sz="1600" spc="-5" dirty="0">
                <a:latin typeface="Arial"/>
                <a:cs typeface="Arial"/>
              </a:rPr>
              <a:t>of omission of 32.8% of </a:t>
            </a:r>
            <a:r>
              <a:rPr sz="1600" spc="-10" dirty="0">
                <a:latin typeface="Arial"/>
                <a:cs typeface="Arial"/>
              </a:rPr>
              <a:t>polyps </a:t>
            </a:r>
            <a:r>
              <a:rPr sz="1600" spc="-5" dirty="0">
                <a:latin typeface="Arial"/>
                <a:cs typeface="Arial"/>
              </a:rPr>
              <a:t>and 31.4% of adenomas</a:t>
            </a:r>
            <a:r>
              <a:rPr sz="1600" spc="310" dirty="0">
                <a:latin typeface="Arial"/>
                <a:cs typeface="Arial"/>
              </a:rPr>
              <a:t> </a:t>
            </a:r>
            <a:r>
              <a:rPr sz="1600" u="heavy" spc="-5" dirty="0">
                <a:solidFill>
                  <a:srgbClr val="CC0099"/>
                </a:solidFill>
                <a:uFill>
                  <a:solidFill>
                    <a:srgbClr val="CC0099"/>
                  </a:solidFill>
                </a:uFill>
                <a:latin typeface="Arial"/>
                <a:cs typeface="Arial"/>
                <a:hlinkClick r:id="rId3"/>
              </a:rPr>
              <a:t>[5]</a:t>
            </a:r>
            <a:r>
              <a:rPr sz="1600" spc="-5" dirty="0">
                <a:solidFill>
                  <a:srgbClr val="FF0000"/>
                </a:solidFill>
                <a:latin typeface="Arial"/>
                <a:cs typeface="Arial"/>
              </a:rPr>
              <a:t>.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09117" y="5673344"/>
            <a:ext cx="4969510" cy="8801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lang="en-US" sz="1400" spc="-5" dirty="0" smtClean="0">
                <a:latin typeface="Arial"/>
                <a:cs typeface="Arial"/>
              </a:rPr>
              <a:t>In order to reach the</a:t>
            </a:r>
            <a:r>
              <a:rPr lang="en-US" sz="1400" spc="-5" dirty="0">
                <a:latin typeface="Arial"/>
                <a:cs typeface="Arial"/>
              </a:rPr>
              <a:t> </a:t>
            </a:r>
            <a:r>
              <a:rPr sz="1400" spc="-5" dirty="0" smtClean="0">
                <a:latin typeface="Arial"/>
                <a:cs typeface="Arial"/>
              </a:rPr>
              <a:t>cae</a:t>
            </a:r>
            <a:r>
              <a:rPr lang="en-US" sz="1400" spc="-5" dirty="0" smtClean="0">
                <a:latin typeface="Arial"/>
                <a:cs typeface="Arial"/>
              </a:rPr>
              <a:t>c</a:t>
            </a:r>
            <a:r>
              <a:rPr sz="1400" spc="-5" dirty="0" smtClean="0">
                <a:latin typeface="Arial"/>
                <a:cs typeface="Arial"/>
              </a:rPr>
              <a:t>um </a:t>
            </a:r>
            <a:r>
              <a:rPr lang="en-US" sz="1400" spc="-5" dirty="0" smtClean="0">
                <a:latin typeface="Arial"/>
                <a:cs typeface="Arial"/>
              </a:rPr>
              <a:t>the natural </a:t>
            </a:r>
            <a:r>
              <a:rPr sz="1400" spc="-5" dirty="0" smtClean="0">
                <a:latin typeface="Arial"/>
                <a:cs typeface="Arial"/>
              </a:rPr>
              <a:t>colon curves</a:t>
            </a:r>
            <a:r>
              <a:rPr lang="en-US" sz="1400" spc="-5" dirty="0" smtClean="0">
                <a:latin typeface="Arial"/>
                <a:cs typeface="Arial"/>
              </a:rPr>
              <a:t> should be shortened </a:t>
            </a:r>
            <a:r>
              <a:rPr sz="1400" spc="-5" dirty="0" smtClean="0">
                <a:latin typeface="Arial"/>
                <a:cs typeface="Arial"/>
              </a:rPr>
              <a:t>by </a:t>
            </a:r>
            <a:r>
              <a:rPr sz="1400" spc="-5" dirty="0">
                <a:latin typeface="Arial"/>
                <a:cs typeface="Arial"/>
              </a:rPr>
              <a:t>3-4 </a:t>
            </a:r>
            <a:r>
              <a:rPr sz="1400" spc="-5" dirty="0" smtClean="0">
                <a:latin typeface="Arial"/>
                <a:cs typeface="Arial"/>
              </a:rPr>
              <a:t>times</a:t>
            </a:r>
            <a:r>
              <a:rPr lang="en-US" sz="1400" spc="-5" dirty="0" smtClean="0">
                <a:latin typeface="Arial"/>
                <a:cs typeface="Arial"/>
              </a:rPr>
              <a:t> and </a:t>
            </a:r>
            <a:r>
              <a:rPr sz="1400" spc="-10" dirty="0" smtClean="0">
                <a:latin typeface="Arial"/>
                <a:cs typeface="Arial"/>
              </a:rPr>
              <a:t>its </a:t>
            </a:r>
            <a:r>
              <a:rPr sz="1400" spc="-5" dirty="0">
                <a:latin typeface="Arial"/>
                <a:cs typeface="Arial"/>
              </a:rPr>
              <a:t>axis </a:t>
            </a:r>
            <a:r>
              <a:rPr lang="en-US" sz="1400" spc="-5" dirty="0" smtClean="0">
                <a:latin typeface="Arial"/>
                <a:cs typeface="Arial"/>
              </a:rPr>
              <a:t>– by 2 times - </a:t>
            </a:r>
            <a:r>
              <a:rPr sz="1400" dirty="0" smtClean="0">
                <a:latin typeface="Arial"/>
                <a:cs typeface="Arial"/>
              </a:rPr>
              <a:t>till </a:t>
            </a:r>
            <a:r>
              <a:rPr sz="1400" spc="-5" dirty="0">
                <a:latin typeface="Arial"/>
                <a:cs typeface="Arial"/>
              </a:rPr>
              <a:t>70-80 </a:t>
            </a:r>
            <a:r>
              <a:rPr sz="1400" spc="-5" dirty="0" smtClean="0">
                <a:latin typeface="Arial"/>
                <a:cs typeface="Arial"/>
              </a:rPr>
              <a:t>cm</a:t>
            </a:r>
            <a:r>
              <a:rPr lang="en-US" sz="1400" spc="-5" dirty="0" smtClean="0">
                <a:latin typeface="Arial"/>
                <a:cs typeface="Arial"/>
              </a:rPr>
              <a:t>. It is </a:t>
            </a:r>
            <a:r>
              <a:rPr sz="1400" spc="-5" dirty="0" smtClean="0">
                <a:latin typeface="Arial"/>
                <a:cs typeface="Arial"/>
              </a:rPr>
              <a:t>realized </a:t>
            </a:r>
            <a:r>
              <a:rPr sz="1400" dirty="0">
                <a:latin typeface="Arial"/>
                <a:cs typeface="Arial"/>
              </a:rPr>
              <a:t>by </a:t>
            </a:r>
            <a:r>
              <a:rPr lang="en-US" sz="1400" spc="-5" dirty="0">
                <a:latin typeface="Arial"/>
                <a:cs typeface="Arial"/>
              </a:rPr>
              <a:t>reciprocating</a:t>
            </a:r>
            <a:r>
              <a:rPr sz="1400" spc="-5" dirty="0" smtClean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and rotary movements </a:t>
            </a:r>
            <a:r>
              <a:rPr sz="1400" spc="-15" dirty="0" smtClean="0">
                <a:latin typeface="Arial"/>
                <a:cs typeface="Arial"/>
              </a:rPr>
              <a:t>of</a:t>
            </a:r>
            <a:r>
              <a:rPr lang="ru-RU" sz="1400" spc="-15" dirty="0" smtClean="0">
                <a:latin typeface="Arial"/>
                <a:cs typeface="Arial"/>
              </a:rPr>
              <a:t> </a:t>
            </a:r>
            <a:r>
              <a:rPr sz="1400" dirty="0" smtClean="0">
                <a:latin typeface="Arial"/>
                <a:cs typeface="Arial"/>
              </a:rPr>
              <a:t>endoscop</a:t>
            </a:r>
            <a:r>
              <a:rPr lang="en-US" sz="1400" dirty="0" smtClean="0">
                <a:latin typeface="Arial"/>
                <a:cs typeface="Arial"/>
              </a:rPr>
              <a:t>ic tube</a:t>
            </a:r>
            <a:r>
              <a:rPr sz="1400" spc="-50" dirty="0" smtClean="0">
                <a:latin typeface="Arial"/>
                <a:cs typeface="Arial"/>
              </a:rPr>
              <a:t> </a:t>
            </a:r>
            <a:r>
              <a:rPr sz="1400" u="heavy" dirty="0">
                <a:solidFill>
                  <a:srgbClr val="CC0099"/>
                </a:solidFill>
                <a:uFill>
                  <a:solidFill>
                    <a:srgbClr val="CC0099"/>
                  </a:solidFill>
                </a:uFill>
                <a:latin typeface="Arial"/>
                <a:cs typeface="Arial"/>
                <a:hlinkClick r:id="rId4"/>
              </a:rPr>
              <a:t>[6]</a:t>
            </a:r>
            <a:r>
              <a:rPr sz="1400" dirty="0">
                <a:solidFill>
                  <a:srgbClr val="990033"/>
                </a:solidFill>
                <a:latin typeface="Arial"/>
                <a:cs typeface="Arial"/>
              </a:rPr>
              <a:t>.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109976" y="2374836"/>
            <a:ext cx="2427224" cy="327825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63550" y="5208587"/>
            <a:ext cx="2501900" cy="459105"/>
          </a:xfrm>
          <a:prstGeom prst="rect">
            <a:avLst/>
          </a:prstGeom>
          <a:solidFill>
            <a:srgbClr val="000000">
              <a:alpha val="67842"/>
            </a:srgbClr>
          </a:solidFill>
        </p:spPr>
        <p:txBody>
          <a:bodyPr vert="horz" wrap="square" lIns="0" tIns="0" rIns="0" bIns="0" rtlCol="0">
            <a:spAutoFit/>
          </a:bodyPr>
          <a:lstStyle/>
          <a:p>
            <a:pPr marR="12065" algn="ctr">
              <a:lnSpc>
                <a:spcPts val="1645"/>
              </a:lnSpc>
            </a:pP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Natural</a:t>
            </a:r>
            <a:endParaRPr sz="1400">
              <a:latin typeface="Arial"/>
              <a:cs typeface="Arial"/>
            </a:endParaRPr>
          </a:p>
          <a:p>
            <a:pPr marL="28575" algn="ctr">
              <a:lnSpc>
                <a:spcPct val="100000"/>
              </a:lnSpc>
            </a:pP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colon</a:t>
            </a:r>
            <a:r>
              <a:rPr sz="14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configuration</a:t>
            </a:r>
            <a:endParaRPr sz="14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109912" y="5230812"/>
            <a:ext cx="2440305" cy="422275"/>
          </a:xfrm>
          <a:prstGeom prst="rect">
            <a:avLst/>
          </a:prstGeom>
          <a:solidFill>
            <a:srgbClr val="000000">
              <a:alpha val="67842"/>
            </a:srgbClr>
          </a:solidFill>
        </p:spPr>
        <p:txBody>
          <a:bodyPr vert="horz" wrap="square" lIns="0" tIns="0" rIns="0" bIns="0" rtlCol="0">
            <a:spAutoFit/>
          </a:bodyPr>
          <a:lstStyle/>
          <a:p>
            <a:pPr marL="12700" marR="3175" algn="ctr">
              <a:lnSpc>
                <a:spcPts val="1645"/>
              </a:lnSpc>
            </a:pP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Complete colonoscopy</a:t>
            </a:r>
            <a:r>
              <a:rPr sz="1400" spc="-10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–</a:t>
            </a:r>
            <a:endParaRPr sz="1400">
              <a:latin typeface="Arial"/>
              <a:cs typeface="Arial"/>
            </a:endParaRPr>
          </a:p>
          <a:p>
            <a:pPr marL="6350" algn="ctr">
              <a:lnSpc>
                <a:spcPts val="1680"/>
              </a:lnSpc>
            </a:pP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endoscope reached of</a:t>
            </a:r>
            <a:r>
              <a:rPr sz="1400" spc="-1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caecum</a:t>
            </a:r>
            <a:endParaRPr sz="14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729351" y="2324100"/>
            <a:ext cx="2976499" cy="411797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161282" y="168116"/>
            <a:ext cx="753110" cy="224154"/>
          </a:xfrm>
          <a:custGeom>
            <a:avLst/>
            <a:gdLst/>
            <a:ahLst/>
            <a:cxnLst/>
            <a:rect l="l" t="t" r="r" b="b"/>
            <a:pathLst>
              <a:path w="753109" h="224154">
                <a:moveTo>
                  <a:pt x="0" y="223773"/>
                </a:moveTo>
                <a:lnTo>
                  <a:pt x="752557" y="223773"/>
                </a:lnTo>
                <a:lnTo>
                  <a:pt x="752557" y="0"/>
                </a:lnTo>
                <a:lnTo>
                  <a:pt x="0" y="0"/>
                </a:lnTo>
                <a:lnTo>
                  <a:pt x="0" y="223773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161282" y="168116"/>
            <a:ext cx="753110" cy="224154"/>
          </a:xfrm>
          <a:custGeom>
            <a:avLst/>
            <a:gdLst/>
            <a:ahLst/>
            <a:cxnLst/>
            <a:rect l="l" t="t" r="r" b="b"/>
            <a:pathLst>
              <a:path w="753109" h="224154">
                <a:moveTo>
                  <a:pt x="0" y="223773"/>
                </a:moveTo>
                <a:lnTo>
                  <a:pt x="752557" y="223773"/>
                </a:lnTo>
                <a:lnTo>
                  <a:pt x="752557" y="0"/>
                </a:lnTo>
                <a:lnTo>
                  <a:pt x="0" y="0"/>
                </a:lnTo>
                <a:lnTo>
                  <a:pt x="0" y="223773"/>
                </a:lnTo>
                <a:close/>
              </a:path>
            </a:pathLst>
          </a:custGeom>
          <a:ln w="1880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8232542" y="167478"/>
            <a:ext cx="633730" cy="2197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250" b="1" spc="-35" dirty="0">
                <a:latin typeface="Arial"/>
                <a:cs typeface="Arial"/>
              </a:rPr>
              <a:t>Fo</a:t>
            </a:r>
            <a:r>
              <a:rPr sz="1250" b="1" spc="-30" dirty="0">
                <a:latin typeface="Arial"/>
                <a:cs typeface="Arial"/>
              </a:rPr>
              <a:t>rw</a:t>
            </a:r>
            <a:r>
              <a:rPr sz="1250" b="1" spc="-40" dirty="0">
                <a:latin typeface="Arial"/>
                <a:cs typeface="Arial"/>
              </a:rPr>
              <a:t>a</a:t>
            </a:r>
            <a:r>
              <a:rPr sz="1250" b="1" spc="-30" dirty="0">
                <a:latin typeface="Arial"/>
                <a:cs typeface="Arial"/>
              </a:rPr>
              <a:t>r</a:t>
            </a:r>
            <a:r>
              <a:rPr sz="1250" b="1" spc="20" dirty="0">
                <a:latin typeface="Arial"/>
                <a:cs typeface="Arial"/>
              </a:rPr>
              <a:t>d</a:t>
            </a:r>
            <a:endParaRPr sz="125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8161282" y="472916"/>
            <a:ext cx="753110" cy="224154"/>
          </a:xfrm>
          <a:custGeom>
            <a:avLst/>
            <a:gdLst/>
            <a:ahLst/>
            <a:cxnLst/>
            <a:rect l="l" t="t" r="r" b="b"/>
            <a:pathLst>
              <a:path w="753109" h="224154">
                <a:moveTo>
                  <a:pt x="0" y="223773"/>
                </a:moveTo>
                <a:lnTo>
                  <a:pt x="752557" y="223773"/>
                </a:lnTo>
                <a:lnTo>
                  <a:pt x="752557" y="0"/>
                </a:lnTo>
                <a:lnTo>
                  <a:pt x="0" y="0"/>
                </a:lnTo>
                <a:lnTo>
                  <a:pt x="0" y="223773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161282" y="472916"/>
            <a:ext cx="753110" cy="224154"/>
          </a:xfrm>
          <a:custGeom>
            <a:avLst/>
            <a:gdLst/>
            <a:ahLst/>
            <a:cxnLst/>
            <a:rect l="l" t="t" r="r" b="b"/>
            <a:pathLst>
              <a:path w="753109" h="224154">
                <a:moveTo>
                  <a:pt x="0" y="223773"/>
                </a:moveTo>
                <a:lnTo>
                  <a:pt x="752557" y="223773"/>
                </a:lnTo>
                <a:lnTo>
                  <a:pt x="752557" y="0"/>
                </a:lnTo>
                <a:lnTo>
                  <a:pt x="0" y="0"/>
                </a:lnTo>
                <a:lnTo>
                  <a:pt x="0" y="223773"/>
                </a:lnTo>
                <a:close/>
              </a:path>
            </a:pathLst>
          </a:custGeom>
          <a:ln w="1880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8356172" y="472278"/>
            <a:ext cx="394335" cy="2197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250" b="1" spc="-45" dirty="0">
                <a:latin typeface="Arial"/>
                <a:cs typeface="Arial"/>
              </a:rPr>
              <a:t>B</a:t>
            </a:r>
            <a:r>
              <a:rPr sz="1250" b="1" spc="-40" dirty="0">
                <a:latin typeface="Arial"/>
                <a:cs typeface="Arial"/>
              </a:rPr>
              <a:t>ac</a:t>
            </a:r>
            <a:r>
              <a:rPr sz="1250" b="1" spc="20" dirty="0">
                <a:latin typeface="Arial"/>
                <a:cs typeface="Arial"/>
              </a:rPr>
              <a:t>k</a:t>
            </a:r>
            <a:endParaRPr sz="1250">
              <a:latin typeface="Arial"/>
              <a:cs typeface="Arial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xfrm>
            <a:off x="8753475" y="6474789"/>
            <a:ext cx="248920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650"/>
              </a:lnSpc>
            </a:pPr>
            <a:r>
              <a:rPr lang="en-US" dirty="0" smtClean="0"/>
              <a:t>3</a:t>
            </a:r>
            <a:endParaRPr dirty="0"/>
          </a:p>
        </p:txBody>
      </p:sp>
      <p:sp>
        <p:nvSpPr>
          <p:cNvPr id="18" name="TextBox 17"/>
          <p:cNvSpPr txBox="1"/>
          <p:nvPr/>
        </p:nvSpPr>
        <p:spPr>
          <a:xfrm>
            <a:off x="7569674" y="5427503"/>
            <a:ext cx="1370592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100" b="1" spc="-10" dirty="0">
                <a:latin typeface="Arial"/>
                <a:cs typeface="Arial"/>
              </a:rPr>
              <a:t>Tricks </a:t>
            </a:r>
            <a:r>
              <a:rPr lang="en-US" sz="1100" b="1" spc="-10" dirty="0" smtClean="0">
                <a:latin typeface="Arial"/>
                <a:cs typeface="Arial"/>
              </a:rPr>
              <a:t>of </a:t>
            </a:r>
            <a:r>
              <a:rPr lang="en-US" sz="1100" b="1" spc="-5" dirty="0" err="1" smtClean="0">
                <a:latin typeface="Arial"/>
                <a:cs typeface="Arial"/>
              </a:rPr>
              <a:t>extraintestinal</a:t>
            </a:r>
            <a:endParaRPr lang="en-US" sz="1100" b="1" spc="-5" dirty="0">
              <a:latin typeface="Arial"/>
              <a:cs typeface="Arial"/>
            </a:endParaRPr>
          </a:p>
          <a:p>
            <a:pPr marR="301625">
              <a:lnSpc>
                <a:spcPct val="100000"/>
              </a:lnSpc>
            </a:pPr>
            <a:r>
              <a:rPr lang="en-US" sz="1100" b="1" spc="-5" dirty="0">
                <a:latin typeface="Arial"/>
                <a:cs typeface="Arial"/>
              </a:rPr>
              <a:t>straightening-shortening of </a:t>
            </a:r>
            <a:r>
              <a:rPr lang="en-US" sz="1100" b="1" spc="-5" dirty="0" smtClean="0">
                <a:latin typeface="Arial"/>
                <a:cs typeface="Arial"/>
              </a:rPr>
              <a:t>colon</a:t>
            </a:r>
            <a:endParaRPr lang="ru-RU" sz="1200" dirty="0"/>
          </a:p>
        </p:txBody>
      </p:sp>
      <p:sp>
        <p:nvSpPr>
          <p:cNvPr id="19" name="Прямоугольник 18"/>
          <p:cNvSpPr/>
          <p:nvPr/>
        </p:nvSpPr>
        <p:spPr>
          <a:xfrm>
            <a:off x="5729351" y="2324100"/>
            <a:ext cx="2976499" cy="4117975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TextBox 19"/>
          <p:cNvSpPr txBox="1"/>
          <p:nvPr/>
        </p:nvSpPr>
        <p:spPr>
          <a:xfrm>
            <a:off x="381000" y="6504801"/>
            <a:ext cx="3581400" cy="27699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ru-RU" sz="1200" dirty="0" smtClean="0">
                <a:solidFill>
                  <a:srgbClr val="FF0066"/>
                </a:solidFill>
              </a:rPr>
              <a:t>©</a:t>
            </a:r>
            <a:r>
              <a:rPr lang="en-US" sz="1200" dirty="0" smtClean="0">
                <a:solidFill>
                  <a:srgbClr val="FF0066"/>
                </a:solidFill>
              </a:rPr>
              <a:t> Reference on </a:t>
            </a:r>
            <a:r>
              <a:rPr lang="en-US" sz="1200" dirty="0" smtClean="0">
                <a:solidFill>
                  <a:srgbClr val="FF0066"/>
                </a:solidFill>
                <a:hlinkClick r:id="rId7"/>
              </a:rPr>
              <a:t>www.coloncancer.lv</a:t>
            </a:r>
            <a:r>
              <a:rPr lang="en-US" sz="1200" dirty="0" smtClean="0">
                <a:solidFill>
                  <a:srgbClr val="FF0066"/>
                </a:solidFill>
              </a:rPr>
              <a:t> is obligatory</a:t>
            </a:r>
            <a:endParaRPr lang="ru-RU" sz="1200" dirty="0">
              <a:solidFill>
                <a:srgbClr val="FF0066"/>
              </a:solidFill>
            </a:endParaRPr>
          </a:p>
        </p:txBody>
      </p:sp>
      <p:sp>
        <p:nvSpPr>
          <p:cNvPr id="21" name="object 5"/>
          <p:cNvSpPr txBox="1"/>
          <p:nvPr/>
        </p:nvSpPr>
        <p:spPr>
          <a:xfrm>
            <a:off x="487362" y="188912"/>
            <a:ext cx="7533005" cy="601447"/>
          </a:xfrm>
          <a:prstGeom prst="rect">
            <a:avLst/>
          </a:prstGeom>
          <a:solidFill>
            <a:srgbClr val="5CD430"/>
          </a:solidFill>
        </p:spPr>
        <p:txBody>
          <a:bodyPr vert="horz" wrap="square" lIns="0" tIns="39370" rIns="0" bIns="0" rtlCol="0">
            <a:spAutoFit/>
          </a:bodyPr>
          <a:lstStyle/>
          <a:p>
            <a:pPr marL="788035" algn="ctr">
              <a:lnSpc>
                <a:spcPct val="100000"/>
              </a:lnSpc>
              <a:spcBef>
                <a:spcPts val="310"/>
              </a:spcBef>
            </a:pPr>
            <a:r>
              <a:rPr sz="1600" b="1" i="1" spc="-5" dirty="0" smtClean="0">
                <a:latin typeface="Arial"/>
                <a:cs typeface="Arial"/>
              </a:rPr>
              <a:t>Prospects </a:t>
            </a:r>
            <a:r>
              <a:rPr sz="1600" b="1" i="1" dirty="0" smtClean="0">
                <a:latin typeface="Arial"/>
                <a:cs typeface="Arial"/>
              </a:rPr>
              <a:t>of </a:t>
            </a:r>
            <a:r>
              <a:rPr lang="en-US" sz="1600" b="1" i="1" spc="-5" dirty="0" smtClean="0">
                <a:latin typeface="Arial"/>
                <a:cs typeface="Arial"/>
              </a:rPr>
              <a:t>colon cancer </a:t>
            </a:r>
            <a:r>
              <a:rPr lang="lv-LV" sz="1600" b="1" i="1" spc="-5" dirty="0" smtClean="0">
                <a:latin typeface="Arial"/>
                <a:cs typeface="Arial"/>
              </a:rPr>
              <a:t>screening and treatment </a:t>
            </a:r>
            <a:endParaRPr lang="en-US" sz="1600" b="1" i="1" spc="-5" dirty="0" smtClean="0">
              <a:latin typeface="Arial"/>
              <a:cs typeface="Arial"/>
            </a:endParaRPr>
          </a:p>
          <a:p>
            <a:pPr marL="788035" algn="ctr">
              <a:lnSpc>
                <a:spcPct val="100000"/>
              </a:lnSpc>
              <a:spcBef>
                <a:spcPts val="310"/>
              </a:spcBef>
            </a:pPr>
            <a:r>
              <a:rPr b="1" i="1" dirty="0" smtClean="0">
                <a:latin typeface="Arial"/>
                <a:cs typeface="Arial"/>
              </a:rPr>
              <a:t>Part </a:t>
            </a:r>
            <a:r>
              <a:rPr b="1" i="1" dirty="0">
                <a:latin typeface="Arial"/>
                <a:cs typeface="Arial"/>
              </a:rPr>
              <a:t>3. </a:t>
            </a:r>
            <a:r>
              <a:rPr b="1" i="1" spc="-5" dirty="0">
                <a:latin typeface="Arial"/>
                <a:cs typeface="Arial"/>
              </a:rPr>
              <a:t>Amanual method of intubational</a:t>
            </a:r>
            <a:r>
              <a:rPr b="1" i="1" spc="-150" dirty="0">
                <a:latin typeface="Arial"/>
                <a:cs typeface="Arial"/>
              </a:rPr>
              <a:t> </a:t>
            </a:r>
            <a:r>
              <a:rPr b="1" i="1" spc="-5" dirty="0">
                <a:latin typeface="Arial"/>
                <a:cs typeface="Arial"/>
              </a:rPr>
              <a:t>colonoscopy</a:t>
            </a:r>
            <a:endParaRPr dirty="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71600" y="2623282"/>
            <a:ext cx="6089650" cy="38505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374663" y="2623282"/>
            <a:ext cx="6091285" cy="3855685"/>
          </a:xfrm>
          <a:custGeom>
            <a:avLst/>
            <a:gdLst/>
            <a:ahLst/>
            <a:cxnLst/>
            <a:rect l="l" t="t" r="r" b="b"/>
            <a:pathLst>
              <a:path w="5756275" h="3643629">
                <a:moveTo>
                  <a:pt x="0" y="3643249"/>
                </a:moveTo>
                <a:lnTo>
                  <a:pt x="5756275" y="3643249"/>
                </a:lnTo>
                <a:lnTo>
                  <a:pt x="5756275" y="0"/>
                </a:lnTo>
                <a:lnTo>
                  <a:pt x="0" y="0"/>
                </a:lnTo>
                <a:lnTo>
                  <a:pt x="0" y="3643249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93293" y="849655"/>
            <a:ext cx="8384540" cy="1619033"/>
          </a:xfrm>
          <a:prstGeom prst="rect">
            <a:avLst/>
          </a:prstGeom>
        </p:spPr>
        <p:txBody>
          <a:bodyPr vert="horz" wrap="square" lIns="0" tIns="768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05"/>
              </a:spcBef>
            </a:pPr>
            <a:r>
              <a:rPr lang="ru-RU" sz="1600" b="1" spc="-5" dirty="0" smtClean="0">
                <a:latin typeface="Arial"/>
                <a:cs typeface="Arial"/>
              </a:rPr>
              <a:t>4</a:t>
            </a:r>
            <a:r>
              <a:rPr sz="1600" b="1" spc="-5" dirty="0" smtClean="0">
                <a:latin typeface="Arial"/>
                <a:cs typeface="Arial"/>
              </a:rPr>
              <a:t>. </a:t>
            </a:r>
            <a:r>
              <a:rPr lang="en-US" sz="1600" b="1" spc="-5" dirty="0">
                <a:latin typeface="Arial"/>
                <a:cs typeface="Arial"/>
              </a:rPr>
              <a:t>Difficulties of manual intubation – </a:t>
            </a:r>
            <a:r>
              <a:rPr lang="en-US" sz="1600" b="1" spc="-5" dirty="0" smtClean="0">
                <a:latin typeface="Arial"/>
                <a:cs typeface="Arial"/>
              </a:rPr>
              <a:t>the reason </a:t>
            </a:r>
            <a:r>
              <a:rPr lang="en-US" sz="1600" b="1" spc="-5" dirty="0">
                <a:latin typeface="Arial"/>
                <a:cs typeface="Arial"/>
              </a:rPr>
              <a:t>of colonoscopy trauma</a:t>
            </a:r>
            <a:r>
              <a:rPr sz="1600" b="1" spc="-5" dirty="0" smtClean="0">
                <a:latin typeface="Arial"/>
                <a:cs typeface="Arial"/>
              </a:rPr>
              <a:t>.</a:t>
            </a:r>
            <a:endParaRPr sz="1600" dirty="0">
              <a:latin typeface="Arial"/>
              <a:cs typeface="Arial"/>
            </a:endParaRPr>
          </a:p>
          <a:p>
            <a:pPr marL="12700" marR="5080" algn="just">
              <a:lnSpc>
                <a:spcPct val="100000"/>
              </a:lnSpc>
              <a:spcBef>
                <a:spcPts val="505"/>
              </a:spcBef>
            </a:pPr>
            <a:r>
              <a:rPr sz="1600" spc="-5" dirty="0">
                <a:latin typeface="Arial"/>
                <a:cs typeface="Arial"/>
              </a:rPr>
              <a:t>Straightening-shortening of </a:t>
            </a:r>
            <a:r>
              <a:rPr lang="en-US" sz="1600" spc="-5" dirty="0" smtClean="0">
                <a:latin typeface="Arial"/>
                <a:cs typeface="Arial"/>
              </a:rPr>
              <a:t>colon necessarily </a:t>
            </a:r>
            <a:r>
              <a:rPr sz="1600" spc="-5" dirty="0">
                <a:latin typeface="Arial"/>
                <a:cs typeface="Arial"/>
              </a:rPr>
              <a:t>stretches </a:t>
            </a:r>
            <a:r>
              <a:rPr lang="en-US" sz="1600" spc="-5" dirty="0" smtClean="0">
                <a:latin typeface="Arial"/>
                <a:cs typeface="Arial"/>
              </a:rPr>
              <a:t>its </a:t>
            </a:r>
            <a:r>
              <a:rPr sz="1600" spc="-5" dirty="0" smtClean="0">
                <a:latin typeface="Arial"/>
                <a:cs typeface="Arial"/>
              </a:rPr>
              <a:t>wall </a:t>
            </a:r>
            <a:r>
              <a:rPr sz="1600" spc="-5" dirty="0">
                <a:latin typeface="Arial"/>
                <a:cs typeface="Arial"/>
              </a:rPr>
              <a:t>and mesentery, generates </a:t>
            </a:r>
            <a:r>
              <a:rPr lang="en-US" sz="1600" spc="-5" dirty="0">
                <a:latin typeface="Arial"/>
                <a:cs typeface="Arial"/>
              </a:rPr>
              <a:t>an </a:t>
            </a:r>
            <a:r>
              <a:rPr lang="en-US" sz="1600" spc="-5" dirty="0" smtClean="0">
                <a:latin typeface="Arial"/>
                <a:cs typeface="Arial"/>
              </a:rPr>
              <a:t>unbearable </a:t>
            </a:r>
            <a:r>
              <a:rPr sz="1600" spc="-5" dirty="0" smtClean="0">
                <a:latin typeface="Arial"/>
                <a:cs typeface="Arial"/>
              </a:rPr>
              <a:t>pain and </a:t>
            </a:r>
            <a:r>
              <a:rPr lang="en-US" sz="1600" spc="-5" dirty="0" err="1" smtClean="0">
                <a:latin typeface="Arial"/>
                <a:cs typeface="Arial"/>
              </a:rPr>
              <a:t>micro</a:t>
            </a:r>
            <a:r>
              <a:rPr sz="1600" spc="-5" dirty="0" err="1" smtClean="0">
                <a:latin typeface="Arial"/>
                <a:cs typeface="Arial"/>
              </a:rPr>
              <a:t>trauma</a:t>
            </a:r>
            <a:r>
              <a:rPr lang="en-US" sz="1600" spc="-5" dirty="0" err="1" smtClean="0">
                <a:latin typeface="Arial"/>
                <a:cs typeface="Arial"/>
              </a:rPr>
              <a:t>s</a:t>
            </a:r>
            <a:r>
              <a:rPr lang="en-US" sz="1600" spc="-5" dirty="0" smtClean="0">
                <a:latin typeface="Arial"/>
                <a:cs typeface="Arial"/>
              </a:rPr>
              <a:t> </a:t>
            </a:r>
            <a:r>
              <a:rPr sz="1600" spc="-5" dirty="0" smtClean="0">
                <a:latin typeface="Arial"/>
                <a:cs typeface="Arial"/>
              </a:rPr>
              <a:t>of mucosa</a:t>
            </a:r>
            <a:r>
              <a:rPr lang="en-US" sz="1600" spc="-5" dirty="0">
                <a:latin typeface="Arial"/>
                <a:cs typeface="Arial"/>
              </a:rPr>
              <a:t>, which threaten </a:t>
            </a:r>
            <a:r>
              <a:rPr lang="en-US" sz="1600" spc="-5" dirty="0" smtClean="0">
                <a:latin typeface="Arial"/>
                <a:cs typeface="Arial"/>
              </a:rPr>
              <a:t>to </a:t>
            </a:r>
            <a:r>
              <a:rPr sz="1600" spc="-5" dirty="0" smtClean="0">
                <a:latin typeface="Arial"/>
                <a:cs typeface="Arial"/>
              </a:rPr>
              <a:t>cross-infection </a:t>
            </a:r>
            <a:r>
              <a:rPr sz="1600" spc="-5" dirty="0">
                <a:latin typeface="Arial"/>
                <a:cs typeface="Arial"/>
              </a:rPr>
              <a:t>of </a:t>
            </a:r>
            <a:r>
              <a:rPr sz="1600" spc="-5" dirty="0" smtClean="0">
                <a:latin typeface="Arial"/>
                <a:cs typeface="Arial"/>
              </a:rPr>
              <a:t>patients</a:t>
            </a:r>
            <a:r>
              <a:rPr lang="en-US" sz="1600" spc="-5" dirty="0" smtClean="0">
                <a:latin typeface="Arial"/>
                <a:cs typeface="Arial"/>
              </a:rPr>
              <a:t>. B</a:t>
            </a:r>
            <a:r>
              <a:rPr sz="1600" spc="-5" dirty="0" smtClean="0">
                <a:latin typeface="Arial"/>
                <a:cs typeface="Arial"/>
              </a:rPr>
              <a:t>leeding</a:t>
            </a:r>
            <a:r>
              <a:rPr lang="en-US" sz="1600" spc="-5" dirty="0" smtClean="0">
                <a:latin typeface="Arial"/>
                <a:cs typeface="Arial"/>
              </a:rPr>
              <a:t> </a:t>
            </a:r>
            <a:r>
              <a:rPr sz="1600" spc="-5" dirty="0" smtClean="0">
                <a:latin typeface="Arial"/>
                <a:cs typeface="Arial"/>
              </a:rPr>
              <a:t>and </a:t>
            </a:r>
            <a:r>
              <a:rPr sz="1600" spc="-5" dirty="0">
                <a:latin typeface="Arial"/>
                <a:cs typeface="Arial"/>
              </a:rPr>
              <a:t>other serious complications </a:t>
            </a:r>
            <a:r>
              <a:rPr lang="en-US" sz="1600" spc="-5" dirty="0" smtClean="0">
                <a:latin typeface="Arial"/>
                <a:cs typeface="Arial"/>
              </a:rPr>
              <a:t>do </a:t>
            </a:r>
            <a:r>
              <a:rPr sz="1600" spc="-5" dirty="0" smtClean="0">
                <a:latin typeface="Arial"/>
                <a:cs typeface="Arial"/>
              </a:rPr>
              <a:t>occur</a:t>
            </a:r>
            <a:r>
              <a:rPr lang="en-US" sz="1600" spc="-5" dirty="0" smtClean="0">
                <a:latin typeface="Arial"/>
                <a:cs typeface="Arial"/>
              </a:rPr>
              <a:t> in</a:t>
            </a:r>
            <a:r>
              <a:rPr sz="1600" spc="-5" dirty="0" smtClean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1 on 200 colonoscopies </a:t>
            </a:r>
            <a:r>
              <a:rPr sz="1600" u="heavy" spc="-5" dirty="0">
                <a:solidFill>
                  <a:srgbClr val="CC0099"/>
                </a:solidFill>
                <a:uFill>
                  <a:solidFill>
                    <a:srgbClr val="CC0099"/>
                  </a:solidFill>
                </a:uFill>
                <a:latin typeface="Arial"/>
                <a:cs typeface="Arial"/>
                <a:hlinkClick r:id="rId3"/>
              </a:rPr>
              <a:t>[7</a:t>
            </a:r>
            <a:r>
              <a:rPr sz="1600" u="heavy" spc="-5" dirty="0" smtClean="0">
                <a:solidFill>
                  <a:srgbClr val="CC0099"/>
                </a:solidFill>
                <a:uFill>
                  <a:solidFill>
                    <a:srgbClr val="CC0099"/>
                  </a:solidFill>
                </a:uFill>
                <a:latin typeface="Arial"/>
                <a:cs typeface="Arial"/>
                <a:hlinkClick r:id="rId3"/>
              </a:rPr>
              <a:t>]</a:t>
            </a:r>
            <a:r>
              <a:rPr sz="1600" spc="-5" dirty="0" smtClean="0">
                <a:latin typeface="Arial"/>
                <a:cs typeface="Arial"/>
              </a:rPr>
              <a:t>;</a:t>
            </a:r>
            <a:r>
              <a:rPr lang="ru-RU" sz="1600" spc="-5" dirty="0" smtClean="0">
                <a:latin typeface="Arial"/>
                <a:cs typeface="Arial"/>
              </a:rPr>
              <a:t> </a:t>
            </a:r>
            <a:r>
              <a:rPr sz="1600" spc="-5" dirty="0" smtClean="0">
                <a:latin typeface="Arial"/>
                <a:cs typeface="Arial"/>
              </a:rPr>
              <a:t>perforations </a:t>
            </a:r>
            <a:r>
              <a:rPr sz="1600" spc="-5" dirty="0">
                <a:latin typeface="Arial"/>
                <a:cs typeface="Arial"/>
              </a:rPr>
              <a:t>during diagnostic examination reach 0.8% </a:t>
            </a:r>
            <a:r>
              <a:rPr sz="1600" u="heavy" dirty="0">
                <a:solidFill>
                  <a:srgbClr val="CC0099"/>
                </a:solidFill>
                <a:uFill>
                  <a:solidFill>
                    <a:srgbClr val="CC0099"/>
                  </a:solidFill>
                </a:uFill>
                <a:latin typeface="Arial"/>
                <a:cs typeface="Arial"/>
                <a:hlinkClick r:id="rId4"/>
              </a:rPr>
              <a:t>[8]</a:t>
            </a:r>
            <a:r>
              <a:rPr sz="1600" dirty="0">
                <a:latin typeface="Arial"/>
                <a:cs typeface="Arial"/>
              </a:rPr>
              <a:t>. </a:t>
            </a:r>
            <a:r>
              <a:rPr lang="en-US" sz="1600" spc="-5" dirty="0" smtClean="0">
                <a:latin typeface="Arial"/>
                <a:cs typeface="Arial"/>
              </a:rPr>
              <a:t>The fear of the </a:t>
            </a:r>
            <a:r>
              <a:rPr sz="1600" spc="-5" dirty="0" smtClean="0">
                <a:latin typeface="Arial"/>
                <a:cs typeface="Arial"/>
              </a:rPr>
              <a:t>colonoscopy </a:t>
            </a:r>
            <a:r>
              <a:rPr lang="en-US" sz="1600" spc="-5" dirty="0">
                <a:latin typeface="Arial"/>
                <a:cs typeface="Arial"/>
              </a:rPr>
              <a:t>lead to the abdication </a:t>
            </a:r>
            <a:r>
              <a:rPr lang="en-US" sz="1600" spc="-5" dirty="0" smtClean="0">
                <a:latin typeface="Arial"/>
                <a:cs typeface="Arial"/>
              </a:rPr>
              <a:t>of it</a:t>
            </a:r>
            <a:r>
              <a:rPr sz="1600" dirty="0" smtClean="0">
                <a:latin typeface="Arial"/>
                <a:cs typeface="Arial"/>
              </a:rPr>
              <a:t>; </a:t>
            </a:r>
            <a:r>
              <a:rPr sz="1600" dirty="0">
                <a:latin typeface="Arial"/>
                <a:cs typeface="Arial"/>
              </a:rPr>
              <a:t>in </a:t>
            </a:r>
            <a:r>
              <a:rPr sz="1600" spc="-20" dirty="0" smtClean="0">
                <a:latin typeface="Arial"/>
                <a:cs typeface="Arial"/>
              </a:rPr>
              <a:t>Germany</a:t>
            </a:r>
            <a:r>
              <a:rPr sz="1600" spc="-5" dirty="0" smtClean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CRC </a:t>
            </a:r>
            <a:r>
              <a:rPr lang="en-US" sz="1600" spc="-5" dirty="0" smtClean="0">
                <a:latin typeface="Arial"/>
                <a:cs typeface="Arial"/>
              </a:rPr>
              <a:t>screening </a:t>
            </a:r>
            <a:r>
              <a:rPr sz="1600" spc="-5" dirty="0" smtClean="0">
                <a:latin typeface="Arial"/>
                <a:cs typeface="Arial"/>
              </a:rPr>
              <a:t>held </a:t>
            </a:r>
            <a:r>
              <a:rPr sz="1600" spc="-5" dirty="0">
                <a:latin typeface="Arial"/>
                <a:cs typeface="Arial"/>
              </a:rPr>
              <a:t>annually only </a:t>
            </a:r>
            <a:r>
              <a:rPr sz="1600" dirty="0">
                <a:latin typeface="Arial"/>
                <a:cs typeface="Arial"/>
              </a:rPr>
              <a:t>3-4</a:t>
            </a:r>
            <a:r>
              <a:rPr sz="1600" dirty="0" smtClean="0">
                <a:latin typeface="Arial"/>
                <a:cs typeface="Arial"/>
              </a:rPr>
              <a:t>%</a:t>
            </a:r>
            <a:r>
              <a:rPr lang="ru-RU" sz="1600" dirty="0" smtClean="0">
                <a:latin typeface="Arial"/>
                <a:cs typeface="Arial"/>
              </a:rPr>
              <a:t> </a:t>
            </a:r>
            <a:r>
              <a:rPr sz="1600" spc="-5" dirty="0" smtClean="0">
                <a:latin typeface="Arial"/>
                <a:cs typeface="Arial"/>
              </a:rPr>
              <a:t>of </a:t>
            </a:r>
            <a:r>
              <a:rPr sz="1600" spc="-5" dirty="0">
                <a:latin typeface="Arial"/>
                <a:cs typeface="Arial"/>
              </a:rPr>
              <a:t>seniors</a:t>
            </a:r>
            <a:r>
              <a:rPr sz="1600" spc="15" dirty="0">
                <a:latin typeface="Arial"/>
                <a:cs typeface="Arial"/>
              </a:rPr>
              <a:t> </a:t>
            </a:r>
            <a:r>
              <a:rPr sz="1600" u="heavy" spc="-5" dirty="0">
                <a:solidFill>
                  <a:srgbClr val="CC0099"/>
                </a:solidFill>
                <a:uFill>
                  <a:solidFill>
                    <a:srgbClr val="CC0099"/>
                  </a:solidFill>
                </a:uFill>
                <a:latin typeface="Arial"/>
                <a:cs typeface="Arial"/>
                <a:hlinkClick r:id="rId5"/>
              </a:rPr>
              <a:t>[9]</a:t>
            </a:r>
            <a:r>
              <a:rPr sz="1600" spc="-5" dirty="0">
                <a:latin typeface="Arial"/>
                <a:cs typeface="Arial"/>
              </a:rPr>
              <a:t>.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8161282" y="168116"/>
            <a:ext cx="753110" cy="224154"/>
          </a:xfrm>
          <a:custGeom>
            <a:avLst/>
            <a:gdLst/>
            <a:ahLst/>
            <a:cxnLst/>
            <a:rect l="l" t="t" r="r" b="b"/>
            <a:pathLst>
              <a:path w="753109" h="224154">
                <a:moveTo>
                  <a:pt x="0" y="223773"/>
                </a:moveTo>
                <a:lnTo>
                  <a:pt x="752557" y="223773"/>
                </a:lnTo>
                <a:lnTo>
                  <a:pt x="752557" y="0"/>
                </a:lnTo>
                <a:lnTo>
                  <a:pt x="0" y="0"/>
                </a:lnTo>
                <a:lnTo>
                  <a:pt x="0" y="223773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161282" y="168116"/>
            <a:ext cx="753110" cy="224154"/>
          </a:xfrm>
          <a:custGeom>
            <a:avLst/>
            <a:gdLst/>
            <a:ahLst/>
            <a:cxnLst/>
            <a:rect l="l" t="t" r="r" b="b"/>
            <a:pathLst>
              <a:path w="753109" h="224154">
                <a:moveTo>
                  <a:pt x="0" y="223773"/>
                </a:moveTo>
                <a:lnTo>
                  <a:pt x="752557" y="223773"/>
                </a:lnTo>
                <a:lnTo>
                  <a:pt x="752557" y="0"/>
                </a:lnTo>
                <a:lnTo>
                  <a:pt x="0" y="0"/>
                </a:lnTo>
                <a:lnTo>
                  <a:pt x="0" y="223773"/>
                </a:lnTo>
                <a:close/>
              </a:path>
            </a:pathLst>
          </a:custGeom>
          <a:ln w="1880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8232542" y="167478"/>
            <a:ext cx="633730" cy="2197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250" b="1" spc="-35" dirty="0">
                <a:latin typeface="Arial"/>
                <a:cs typeface="Arial"/>
              </a:rPr>
              <a:t>Fo</a:t>
            </a:r>
            <a:r>
              <a:rPr sz="1250" b="1" spc="-30" dirty="0">
                <a:latin typeface="Arial"/>
                <a:cs typeface="Arial"/>
              </a:rPr>
              <a:t>rw</a:t>
            </a:r>
            <a:r>
              <a:rPr sz="1250" b="1" spc="-40" dirty="0">
                <a:latin typeface="Arial"/>
                <a:cs typeface="Arial"/>
              </a:rPr>
              <a:t>a</a:t>
            </a:r>
            <a:r>
              <a:rPr sz="1250" b="1" spc="-30" dirty="0">
                <a:latin typeface="Arial"/>
                <a:cs typeface="Arial"/>
              </a:rPr>
              <a:t>r</a:t>
            </a:r>
            <a:r>
              <a:rPr sz="1250" b="1" spc="20" dirty="0">
                <a:latin typeface="Arial"/>
                <a:cs typeface="Arial"/>
              </a:rPr>
              <a:t>d</a:t>
            </a:r>
            <a:endParaRPr sz="125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8161282" y="472916"/>
            <a:ext cx="753110" cy="224154"/>
          </a:xfrm>
          <a:custGeom>
            <a:avLst/>
            <a:gdLst/>
            <a:ahLst/>
            <a:cxnLst/>
            <a:rect l="l" t="t" r="r" b="b"/>
            <a:pathLst>
              <a:path w="753109" h="224154">
                <a:moveTo>
                  <a:pt x="0" y="223773"/>
                </a:moveTo>
                <a:lnTo>
                  <a:pt x="752557" y="223773"/>
                </a:lnTo>
                <a:lnTo>
                  <a:pt x="752557" y="0"/>
                </a:lnTo>
                <a:lnTo>
                  <a:pt x="0" y="0"/>
                </a:lnTo>
                <a:lnTo>
                  <a:pt x="0" y="223773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161282" y="472916"/>
            <a:ext cx="753110" cy="224154"/>
          </a:xfrm>
          <a:custGeom>
            <a:avLst/>
            <a:gdLst/>
            <a:ahLst/>
            <a:cxnLst/>
            <a:rect l="l" t="t" r="r" b="b"/>
            <a:pathLst>
              <a:path w="753109" h="224154">
                <a:moveTo>
                  <a:pt x="0" y="223773"/>
                </a:moveTo>
                <a:lnTo>
                  <a:pt x="752557" y="223773"/>
                </a:lnTo>
                <a:lnTo>
                  <a:pt x="752557" y="0"/>
                </a:lnTo>
                <a:lnTo>
                  <a:pt x="0" y="0"/>
                </a:lnTo>
                <a:lnTo>
                  <a:pt x="0" y="223773"/>
                </a:lnTo>
                <a:close/>
              </a:path>
            </a:pathLst>
          </a:custGeom>
          <a:ln w="1880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8356172" y="472278"/>
            <a:ext cx="394335" cy="2197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250" b="1" spc="-45" dirty="0">
                <a:latin typeface="Arial"/>
                <a:cs typeface="Arial"/>
              </a:rPr>
              <a:t>B</a:t>
            </a:r>
            <a:r>
              <a:rPr sz="1250" b="1" spc="-40" dirty="0">
                <a:latin typeface="Arial"/>
                <a:cs typeface="Arial"/>
              </a:rPr>
              <a:t>ac</a:t>
            </a:r>
            <a:r>
              <a:rPr sz="1250" b="1" spc="20" dirty="0">
                <a:latin typeface="Arial"/>
                <a:cs typeface="Arial"/>
              </a:rPr>
              <a:t>k</a:t>
            </a:r>
            <a:endParaRPr sz="1250">
              <a:latin typeface="Arial"/>
              <a:cs typeface="Arial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xfrm>
            <a:off x="8753475" y="6474789"/>
            <a:ext cx="248920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650"/>
              </a:lnSpc>
            </a:pPr>
            <a:r>
              <a:rPr lang="en-US" dirty="0" smtClean="0"/>
              <a:t>4</a:t>
            </a:r>
            <a:endParaRPr dirty="0"/>
          </a:p>
        </p:txBody>
      </p:sp>
      <p:sp>
        <p:nvSpPr>
          <p:cNvPr id="13" name="TextBox 12"/>
          <p:cNvSpPr txBox="1"/>
          <p:nvPr/>
        </p:nvSpPr>
        <p:spPr>
          <a:xfrm>
            <a:off x="381000" y="6504801"/>
            <a:ext cx="3581400" cy="27699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ru-RU" sz="1200" dirty="0" smtClean="0">
                <a:solidFill>
                  <a:srgbClr val="FF0066"/>
                </a:solidFill>
              </a:rPr>
              <a:t>©</a:t>
            </a:r>
            <a:r>
              <a:rPr lang="en-US" sz="1200" dirty="0" smtClean="0">
                <a:solidFill>
                  <a:srgbClr val="FF0066"/>
                </a:solidFill>
              </a:rPr>
              <a:t> Reference on </a:t>
            </a:r>
            <a:r>
              <a:rPr lang="en-US" sz="1200" dirty="0" smtClean="0">
                <a:solidFill>
                  <a:srgbClr val="FF0066"/>
                </a:solidFill>
                <a:hlinkClick r:id="rId6"/>
              </a:rPr>
              <a:t>www.coloncancer.lv</a:t>
            </a:r>
            <a:r>
              <a:rPr lang="en-US" sz="1200" dirty="0" smtClean="0">
                <a:solidFill>
                  <a:srgbClr val="FF0066"/>
                </a:solidFill>
              </a:rPr>
              <a:t> is obligatory</a:t>
            </a:r>
            <a:endParaRPr lang="ru-RU" sz="1200" dirty="0">
              <a:solidFill>
                <a:srgbClr val="FF0066"/>
              </a:solidFill>
            </a:endParaRPr>
          </a:p>
        </p:txBody>
      </p:sp>
      <p:sp>
        <p:nvSpPr>
          <p:cNvPr id="14" name="object 5"/>
          <p:cNvSpPr txBox="1"/>
          <p:nvPr/>
        </p:nvSpPr>
        <p:spPr>
          <a:xfrm>
            <a:off x="487362" y="188912"/>
            <a:ext cx="7533005" cy="601447"/>
          </a:xfrm>
          <a:prstGeom prst="rect">
            <a:avLst/>
          </a:prstGeom>
          <a:solidFill>
            <a:srgbClr val="5CD430"/>
          </a:solidFill>
        </p:spPr>
        <p:txBody>
          <a:bodyPr vert="horz" wrap="square" lIns="0" tIns="39370" rIns="0" bIns="0" rtlCol="0">
            <a:spAutoFit/>
          </a:bodyPr>
          <a:lstStyle/>
          <a:p>
            <a:pPr marL="788035" algn="ctr">
              <a:lnSpc>
                <a:spcPct val="100000"/>
              </a:lnSpc>
              <a:spcBef>
                <a:spcPts val="310"/>
              </a:spcBef>
            </a:pPr>
            <a:r>
              <a:rPr sz="1600" b="1" i="1" spc="-5" dirty="0" smtClean="0">
                <a:latin typeface="Arial"/>
                <a:cs typeface="Arial"/>
              </a:rPr>
              <a:t>Prospects </a:t>
            </a:r>
            <a:r>
              <a:rPr sz="1600" b="1" i="1" dirty="0" smtClean="0">
                <a:latin typeface="Arial"/>
                <a:cs typeface="Arial"/>
              </a:rPr>
              <a:t>of </a:t>
            </a:r>
            <a:r>
              <a:rPr lang="en-US" sz="1600" b="1" i="1" spc="-5" dirty="0" smtClean="0">
                <a:latin typeface="Arial"/>
                <a:cs typeface="Arial"/>
              </a:rPr>
              <a:t>colon cancer </a:t>
            </a:r>
            <a:r>
              <a:rPr lang="lv-LV" sz="1600" b="1" i="1" spc="-5" dirty="0" smtClean="0">
                <a:latin typeface="Arial"/>
                <a:cs typeface="Arial"/>
              </a:rPr>
              <a:t>screening and treatment </a:t>
            </a:r>
            <a:endParaRPr lang="en-US" sz="1600" b="1" i="1" spc="-5" dirty="0" smtClean="0">
              <a:latin typeface="Arial"/>
              <a:cs typeface="Arial"/>
            </a:endParaRPr>
          </a:p>
          <a:p>
            <a:pPr marL="788035" algn="ctr">
              <a:lnSpc>
                <a:spcPct val="100000"/>
              </a:lnSpc>
              <a:spcBef>
                <a:spcPts val="310"/>
              </a:spcBef>
            </a:pPr>
            <a:r>
              <a:rPr b="1" i="1" dirty="0" smtClean="0">
                <a:latin typeface="Arial"/>
                <a:cs typeface="Arial"/>
              </a:rPr>
              <a:t>Part </a:t>
            </a:r>
            <a:r>
              <a:rPr b="1" i="1" dirty="0">
                <a:latin typeface="Arial"/>
                <a:cs typeface="Arial"/>
              </a:rPr>
              <a:t>3. </a:t>
            </a:r>
            <a:r>
              <a:rPr b="1" i="1" spc="-5" dirty="0">
                <a:latin typeface="Arial"/>
                <a:cs typeface="Arial"/>
              </a:rPr>
              <a:t>Amanual method of intubational</a:t>
            </a:r>
            <a:r>
              <a:rPr b="1" i="1" spc="-150" dirty="0">
                <a:latin typeface="Arial"/>
                <a:cs typeface="Arial"/>
              </a:rPr>
              <a:t> </a:t>
            </a:r>
            <a:r>
              <a:rPr b="1" i="1" spc="-5" dirty="0">
                <a:latin typeface="Arial"/>
                <a:cs typeface="Arial"/>
              </a:rPr>
              <a:t>colonoscopy</a:t>
            </a:r>
            <a:endParaRPr dirty="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111875" y="3673475"/>
            <a:ext cx="2581275" cy="27876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107048" y="3668712"/>
            <a:ext cx="2590800" cy="2797175"/>
          </a:xfrm>
          <a:custGeom>
            <a:avLst/>
            <a:gdLst/>
            <a:ahLst/>
            <a:cxnLst/>
            <a:rect l="l" t="t" r="r" b="b"/>
            <a:pathLst>
              <a:path w="2590800" h="2797175">
                <a:moveTo>
                  <a:pt x="0" y="2797175"/>
                </a:moveTo>
                <a:lnTo>
                  <a:pt x="2590800" y="2797175"/>
                </a:lnTo>
                <a:lnTo>
                  <a:pt x="2590800" y="0"/>
                </a:lnTo>
                <a:lnTo>
                  <a:pt x="0" y="0"/>
                </a:lnTo>
                <a:lnTo>
                  <a:pt x="0" y="2797175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017901" y="3689350"/>
            <a:ext cx="3020949" cy="27717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013075" y="3684587"/>
            <a:ext cx="3030855" cy="2781300"/>
          </a:xfrm>
          <a:custGeom>
            <a:avLst/>
            <a:gdLst/>
            <a:ahLst/>
            <a:cxnLst/>
            <a:rect l="l" t="t" r="r" b="b"/>
            <a:pathLst>
              <a:path w="3030854" h="2781300">
                <a:moveTo>
                  <a:pt x="0" y="2781300"/>
                </a:moveTo>
                <a:lnTo>
                  <a:pt x="3030474" y="2781300"/>
                </a:lnTo>
                <a:lnTo>
                  <a:pt x="3030474" y="0"/>
                </a:lnTo>
                <a:lnTo>
                  <a:pt x="0" y="0"/>
                </a:lnTo>
                <a:lnTo>
                  <a:pt x="0" y="27813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87362" y="3691001"/>
            <a:ext cx="2454275" cy="27701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82600" y="3686238"/>
            <a:ext cx="2463800" cy="2780030"/>
          </a:xfrm>
          <a:custGeom>
            <a:avLst/>
            <a:gdLst/>
            <a:ahLst/>
            <a:cxnLst/>
            <a:rect l="l" t="t" r="r" b="b"/>
            <a:pathLst>
              <a:path w="2463800" h="2780029">
                <a:moveTo>
                  <a:pt x="0" y="2779649"/>
                </a:moveTo>
                <a:lnTo>
                  <a:pt x="2463800" y="2779649"/>
                </a:lnTo>
                <a:lnTo>
                  <a:pt x="2463800" y="0"/>
                </a:lnTo>
                <a:lnTo>
                  <a:pt x="0" y="0"/>
                </a:lnTo>
                <a:lnTo>
                  <a:pt x="0" y="2779649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539750" y="6191250"/>
            <a:ext cx="2371725" cy="26543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 marL="189230">
              <a:lnSpc>
                <a:spcPts val="1670"/>
              </a:lnSpc>
            </a:pPr>
            <a:r>
              <a:rPr sz="1400" spc="-5" dirty="0">
                <a:latin typeface="Arial"/>
                <a:cs typeface="Arial"/>
              </a:rPr>
              <a:t>Fragment </a:t>
            </a:r>
            <a:r>
              <a:rPr sz="1400" dirty="0">
                <a:latin typeface="Arial"/>
                <a:cs typeface="Arial"/>
              </a:rPr>
              <a:t>of</a:t>
            </a:r>
            <a:r>
              <a:rPr sz="1400" spc="-7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colonoscopy</a:t>
            </a:r>
            <a:endParaRPr sz="14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151626" y="6188075"/>
            <a:ext cx="2510155" cy="26543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 marL="165735">
              <a:lnSpc>
                <a:spcPts val="1670"/>
              </a:lnSpc>
            </a:pPr>
            <a:r>
              <a:rPr sz="1400" dirty="0">
                <a:latin typeface="Arial"/>
                <a:cs typeface="Arial"/>
              </a:rPr>
              <a:t>Fragment of mucosa</a:t>
            </a:r>
            <a:r>
              <a:rPr sz="1400" spc="-114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record</a:t>
            </a:r>
            <a:endParaRPr sz="14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054350" y="6199187"/>
            <a:ext cx="2970530" cy="26543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 marL="331470">
              <a:lnSpc>
                <a:spcPts val="1670"/>
              </a:lnSpc>
            </a:pPr>
            <a:r>
              <a:rPr sz="1400" spc="-5" dirty="0">
                <a:latin typeface="Arial"/>
                <a:cs typeface="Arial"/>
              </a:rPr>
              <a:t>Fragment </a:t>
            </a:r>
            <a:r>
              <a:rPr sz="1400" dirty="0">
                <a:latin typeface="Arial"/>
                <a:cs typeface="Arial"/>
              </a:rPr>
              <a:t>of magnetic</a:t>
            </a:r>
            <a:r>
              <a:rPr sz="1400" spc="-8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control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28040" y="878357"/>
            <a:ext cx="8425180" cy="2757806"/>
          </a:xfrm>
          <a:prstGeom prst="rect">
            <a:avLst/>
          </a:prstGeom>
        </p:spPr>
        <p:txBody>
          <a:bodyPr vert="horz" wrap="square" lIns="0" tIns="64135" rIns="0" bIns="0" rtlCol="0">
            <a:spAutoFit/>
          </a:bodyPr>
          <a:lstStyle/>
          <a:p>
            <a:pPr marL="517525">
              <a:lnSpc>
                <a:spcPct val="100000"/>
              </a:lnSpc>
              <a:spcBef>
                <a:spcPts val="505"/>
              </a:spcBef>
            </a:pPr>
            <a:r>
              <a:rPr lang="en-US" sz="1600" b="1" spc="-5" dirty="0" smtClean="0">
                <a:latin typeface="Arial"/>
                <a:cs typeface="Arial"/>
              </a:rPr>
              <a:t>5</a:t>
            </a:r>
            <a:r>
              <a:rPr sz="1600" b="1" spc="-5" dirty="0" smtClean="0">
                <a:latin typeface="Arial"/>
                <a:cs typeface="Arial"/>
              </a:rPr>
              <a:t>. </a:t>
            </a:r>
            <a:r>
              <a:rPr lang="en-US" sz="1600" b="1" spc="-5" dirty="0">
                <a:latin typeface="Arial"/>
                <a:cs typeface="Arial"/>
              </a:rPr>
              <a:t>Difficulties of manual intubation – </a:t>
            </a:r>
            <a:r>
              <a:rPr lang="en-US" sz="1600" b="1" spc="-5" dirty="0" smtClean="0">
                <a:latin typeface="Arial"/>
                <a:cs typeface="Arial"/>
              </a:rPr>
              <a:t>the reason </a:t>
            </a:r>
            <a:r>
              <a:rPr lang="en-US" sz="1600" b="1" spc="-5" dirty="0">
                <a:latin typeface="Arial"/>
                <a:cs typeface="Arial"/>
              </a:rPr>
              <a:t>of colonoscopy inaccessibility</a:t>
            </a:r>
            <a:endParaRPr sz="1600" dirty="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spcBef>
                <a:spcPts val="405"/>
              </a:spcBef>
            </a:pPr>
            <a:r>
              <a:rPr sz="1600" spc="-5" dirty="0">
                <a:latin typeface="Arial"/>
                <a:cs typeface="Arial"/>
              </a:rPr>
              <a:t>Colon straightening-shortening </a:t>
            </a:r>
            <a:r>
              <a:rPr sz="1600" dirty="0">
                <a:latin typeface="Arial"/>
                <a:cs typeface="Arial"/>
              </a:rPr>
              <a:t>is </a:t>
            </a:r>
            <a:r>
              <a:rPr sz="1600" spc="-5" dirty="0">
                <a:latin typeface="Arial"/>
                <a:cs typeface="Arial"/>
              </a:rPr>
              <a:t>mastered on </a:t>
            </a:r>
            <a:r>
              <a:rPr sz="1600" dirty="0">
                <a:latin typeface="Arial"/>
                <a:cs typeface="Arial"/>
              </a:rPr>
              <a:t>patients; in </a:t>
            </a:r>
            <a:r>
              <a:rPr sz="1600" spc="5" dirty="0">
                <a:latin typeface="Arial"/>
                <a:cs typeface="Arial"/>
              </a:rPr>
              <a:t>1</a:t>
            </a:r>
            <a:r>
              <a:rPr sz="1575" spc="7" baseline="26455" dirty="0">
                <a:latin typeface="Arial"/>
                <a:cs typeface="Arial"/>
              </a:rPr>
              <a:t>st </a:t>
            </a:r>
            <a:r>
              <a:rPr sz="1600" spc="-5" dirty="0">
                <a:latin typeface="Arial"/>
                <a:cs typeface="Arial"/>
              </a:rPr>
              <a:t>year caecum </a:t>
            </a:r>
            <a:r>
              <a:rPr sz="1600" dirty="0">
                <a:latin typeface="Arial"/>
                <a:cs typeface="Arial"/>
              </a:rPr>
              <a:t>is </a:t>
            </a:r>
            <a:r>
              <a:rPr sz="1600" spc="-5" dirty="0">
                <a:latin typeface="Arial"/>
                <a:cs typeface="Arial"/>
              </a:rPr>
              <a:t>reached </a:t>
            </a:r>
            <a:r>
              <a:rPr sz="1600" dirty="0">
                <a:latin typeface="Arial"/>
                <a:cs typeface="Arial"/>
              </a:rPr>
              <a:t>in </a:t>
            </a:r>
            <a:r>
              <a:rPr sz="1600" dirty="0" smtClean="0">
                <a:latin typeface="Arial"/>
                <a:cs typeface="Arial"/>
              </a:rPr>
              <a:t>56-</a:t>
            </a:r>
            <a:r>
              <a:rPr lang="ru-RU" sz="1600" dirty="0" smtClean="0">
                <a:latin typeface="Arial"/>
                <a:cs typeface="Arial"/>
              </a:rPr>
              <a:t> </a:t>
            </a:r>
            <a:r>
              <a:rPr sz="1600" spc="-5" dirty="0" smtClean="0">
                <a:latin typeface="Arial"/>
                <a:cs typeface="Arial"/>
              </a:rPr>
              <a:t>75</a:t>
            </a:r>
            <a:r>
              <a:rPr sz="1600" spc="-5" dirty="0">
                <a:latin typeface="Arial"/>
                <a:cs typeface="Arial"/>
              </a:rPr>
              <a:t>%</a:t>
            </a:r>
            <a:r>
              <a:rPr sz="1600" spc="105" dirty="0">
                <a:latin typeface="Arial"/>
                <a:cs typeface="Arial"/>
              </a:rPr>
              <a:t> </a:t>
            </a:r>
            <a:r>
              <a:rPr sz="1600" u="heavy" dirty="0">
                <a:solidFill>
                  <a:srgbClr val="CC0099"/>
                </a:solidFill>
                <a:uFill>
                  <a:solidFill>
                    <a:srgbClr val="CC0099"/>
                  </a:solidFill>
                </a:uFill>
                <a:latin typeface="Arial"/>
                <a:cs typeface="Arial"/>
                <a:hlinkClick r:id="rId5"/>
              </a:rPr>
              <a:t>[10]</a:t>
            </a:r>
            <a:r>
              <a:rPr sz="1600" dirty="0">
                <a:latin typeface="Arial"/>
                <a:cs typeface="Arial"/>
              </a:rPr>
              <a:t>.</a:t>
            </a:r>
            <a:r>
              <a:rPr sz="1600" spc="10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Here</a:t>
            </a:r>
            <a:r>
              <a:rPr sz="1600" spc="9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is</a:t>
            </a:r>
            <a:r>
              <a:rPr sz="1600" spc="11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interesting</a:t>
            </a:r>
            <a:r>
              <a:rPr sz="1600" spc="10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note:</a:t>
            </a:r>
            <a:r>
              <a:rPr sz="1600" spc="105" dirty="0">
                <a:latin typeface="Arial"/>
                <a:cs typeface="Arial"/>
              </a:rPr>
              <a:t> </a:t>
            </a:r>
            <a:r>
              <a:rPr sz="1500" i="1" dirty="0">
                <a:latin typeface="Arial"/>
                <a:cs typeface="Arial"/>
              </a:rPr>
              <a:t>“Prof.</a:t>
            </a:r>
            <a:r>
              <a:rPr sz="1500" i="1" spc="80" dirty="0">
                <a:latin typeface="Arial"/>
                <a:cs typeface="Arial"/>
              </a:rPr>
              <a:t> </a:t>
            </a:r>
            <a:r>
              <a:rPr sz="1500" i="1" spc="-5" dirty="0">
                <a:latin typeface="Arial"/>
                <a:cs typeface="Arial"/>
              </a:rPr>
              <a:t>told</a:t>
            </a:r>
            <a:r>
              <a:rPr sz="1500" i="1" spc="95" dirty="0">
                <a:latin typeface="Arial"/>
                <a:cs typeface="Arial"/>
              </a:rPr>
              <a:t> </a:t>
            </a:r>
            <a:r>
              <a:rPr sz="1500" i="1" spc="-10" dirty="0">
                <a:latin typeface="Arial"/>
                <a:cs typeface="Arial"/>
              </a:rPr>
              <a:t>that</a:t>
            </a:r>
            <a:r>
              <a:rPr sz="1500" i="1" spc="85" dirty="0">
                <a:latin typeface="Arial"/>
                <a:cs typeface="Arial"/>
              </a:rPr>
              <a:t> </a:t>
            </a:r>
            <a:r>
              <a:rPr sz="1500" i="1" spc="-5" dirty="0">
                <a:latin typeface="Arial"/>
                <a:cs typeface="Arial"/>
              </a:rPr>
              <a:t>after</a:t>
            </a:r>
            <a:r>
              <a:rPr sz="1500" i="1" spc="90" dirty="0">
                <a:latin typeface="Arial"/>
                <a:cs typeface="Arial"/>
              </a:rPr>
              <a:t> </a:t>
            </a:r>
            <a:r>
              <a:rPr sz="1500" i="1" spc="-5" dirty="0">
                <a:latin typeface="Arial"/>
                <a:cs typeface="Arial"/>
              </a:rPr>
              <a:t>5</a:t>
            </a:r>
            <a:r>
              <a:rPr sz="1500" i="1" spc="85" dirty="0">
                <a:latin typeface="Arial"/>
                <a:cs typeface="Arial"/>
              </a:rPr>
              <a:t> </a:t>
            </a:r>
            <a:r>
              <a:rPr sz="1500" i="1" spc="-5" dirty="0">
                <a:latin typeface="Arial"/>
                <a:cs typeface="Arial"/>
              </a:rPr>
              <a:t>thousands</a:t>
            </a:r>
            <a:r>
              <a:rPr sz="1500" i="1" spc="85" dirty="0">
                <a:latin typeface="Arial"/>
                <a:cs typeface="Arial"/>
              </a:rPr>
              <a:t> </a:t>
            </a:r>
            <a:r>
              <a:rPr sz="1500" i="1" dirty="0">
                <a:latin typeface="Arial"/>
                <a:cs typeface="Arial"/>
              </a:rPr>
              <a:t>of</a:t>
            </a:r>
            <a:r>
              <a:rPr sz="1500" i="1" spc="80" dirty="0">
                <a:latin typeface="Arial"/>
                <a:cs typeface="Arial"/>
              </a:rPr>
              <a:t> </a:t>
            </a:r>
            <a:r>
              <a:rPr sz="1500" i="1" spc="-5" dirty="0">
                <a:latin typeface="Arial"/>
                <a:cs typeface="Arial"/>
              </a:rPr>
              <a:t>colonoscopies</a:t>
            </a:r>
            <a:r>
              <a:rPr sz="1500" i="1" spc="95" dirty="0">
                <a:latin typeface="Arial"/>
                <a:cs typeface="Arial"/>
              </a:rPr>
              <a:t> </a:t>
            </a:r>
            <a:r>
              <a:rPr sz="1500" i="1" dirty="0">
                <a:latin typeface="Arial"/>
                <a:cs typeface="Arial"/>
              </a:rPr>
              <a:t>I</a:t>
            </a:r>
            <a:r>
              <a:rPr sz="1500" i="1" spc="80" dirty="0">
                <a:latin typeface="Arial"/>
                <a:cs typeface="Arial"/>
              </a:rPr>
              <a:t> </a:t>
            </a:r>
            <a:r>
              <a:rPr sz="1500" i="1" spc="-5" dirty="0">
                <a:latin typeface="Arial"/>
                <a:cs typeface="Arial"/>
              </a:rPr>
              <a:t>will</a:t>
            </a:r>
            <a:r>
              <a:rPr sz="1500" i="1" spc="105" dirty="0">
                <a:latin typeface="Arial"/>
                <a:cs typeface="Arial"/>
              </a:rPr>
              <a:t> </a:t>
            </a:r>
            <a:r>
              <a:rPr sz="1500" i="1" spc="-5" dirty="0">
                <a:latin typeface="Arial"/>
                <a:cs typeface="Arial"/>
              </a:rPr>
              <a:t>steer</a:t>
            </a:r>
            <a:endParaRPr sz="15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500" i="1" spc="-5" dirty="0">
                <a:latin typeface="Arial"/>
                <a:cs typeface="Arial"/>
              </a:rPr>
              <a:t>...</a:t>
            </a:r>
            <a:r>
              <a:rPr sz="1500" i="1" spc="350" dirty="0">
                <a:latin typeface="Arial"/>
                <a:cs typeface="Arial"/>
              </a:rPr>
              <a:t> </a:t>
            </a:r>
            <a:r>
              <a:rPr sz="1500" i="1" dirty="0">
                <a:latin typeface="Arial"/>
                <a:cs typeface="Arial"/>
              </a:rPr>
              <a:t>as</a:t>
            </a:r>
            <a:r>
              <a:rPr sz="1500" i="1" spc="350" dirty="0">
                <a:latin typeface="Arial"/>
                <a:cs typeface="Arial"/>
              </a:rPr>
              <a:t> </a:t>
            </a:r>
            <a:r>
              <a:rPr sz="1500" i="1" spc="-5" dirty="0">
                <a:latin typeface="Arial"/>
                <a:cs typeface="Arial"/>
              </a:rPr>
              <a:t>he</a:t>
            </a:r>
            <a:r>
              <a:rPr sz="1500" i="1" spc="350" dirty="0">
                <a:latin typeface="Arial"/>
                <a:cs typeface="Arial"/>
              </a:rPr>
              <a:t> </a:t>
            </a:r>
            <a:r>
              <a:rPr sz="1500" i="1" dirty="0">
                <a:latin typeface="Arial"/>
                <a:cs typeface="Arial"/>
              </a:rPr>
              <a:t>does”</a:t>
            </a:r>
            <a:r>
              <a:rPr sz="1500" i="1" spc="375" dirty="0">
                <a:latin typeface="Arial"/>
                <a:cs typeface="Arial"/>
              </a:rPr>
              <a:t> </a:t>
            </a:r>
            <a:r>
              <a:rPr sz="1600" u="heavy" spc="-30" dirty="0">
                <a:solidFill>
                  <a:srgbClr val="CC0099"/>
                </a:solidFill>
                <a:uFill>
                  <a:solidFill>
                    <a:srgbClr val="CC0099"/>
                  </a:solidFill>
                </a:uFill>
                <a:latin typeface="Arial"/>
                <a:cs typeface="Arial"/>
                <a:hlinkClick r:id="rId6"/>
              </a:rPr>
              <a:t>[11]</a:t>
            </a:r>
            <a:r>
              <a:rPr sz="1600" spc="-30" dirty="0">
                <a:latin typeface="Arial"/>
                <a:cs typeface="Arial"/>
              </a:rPr>
              <a:t>.</a:t>
            </a:r>
            <a:r>
              <a:rPr sz="1600" spc="36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However</a:t>
            </a:r>
            <a:r>
              <a:rPr sz="1600" spc="38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the</a:t>
            </a:r>
            <a:r>
              <a:rPr sz="1600" spc="37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art</a:t>
            </a:r>
            <a:r>
              <a:rPr sz="1600" spc="36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of</a:t>
            </a:r>
            <a:r>
              <a:rPr sz="1600" spc="38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colonoscopy</a:t>
            </a:r>
            <a:r>
              <a:rPr sz="1600" spc="36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which</a:t>
            </a:r>
            <a:r>
              <a:rPr sz="1600" spc="36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gives</a:t>
            </a:r>
            <a:r>
              <a:rPr sz="1600" spc="37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90-98%</a:t>
            </a:r>
            <a:r>
              <a:rPr sz="1600" spc="37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full</a:t>
            </a:r>
            <a:r>
              <a:rPr sz="1600" spc="37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intubations</a:t>
            </a:r>
            <a:endParaRPr sz="16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600" u="heavy" spc="-5" dirty="0">
                <a:solidFill>
                  <a:srgbClr val="CC0099"/>
                </a:solidFill>
                <a:uFill>
                  <a:solidFill>
                    <a:srgbClr val="CC0099"/>
                  </a:solidFill>
                </a:uFill>
                <a:latin typeface="Arial"/>
                <a:cs typeface="Arial"/>
                <a:hlinkClick r:id="rId7"/>
              </a:rPr>
              <a:t>[12</a:t>
            </a:r>
            <a:r>
              <a:rPr sz="1600" spc="-5" dirty="0">
                <a:latin typeface="Arial"/>
                <a:cs typeface="Arial"/>
              </a:rPr>
              <a:t>,</a:t>
            </a:r>
            <a:r>
              <a:rPr sz="1600" u="heavy" spc="-5" dirty="0">
                <a:solidFill>
                  <a:srgbClr val="CC0099"/>
                </a:solidFill>
                <a:uFill>
                  <a:solidFill>
                    <a:srgbClr val="CC0099"/>
                  </a:solidFill>
                </a:uFill>
                <a:latin typeface="Arial"/>
                <a:cs typeface="Arial"/>
                <a:hlinkClick r:id="rId8"/>
              </a:rPr>
              <a:t>13]</a:t>
            </a:r>
            <a:r>
              <a:rPr sz="1600" spc="-5" dirty="0">
                <a:latin typeface="Arial"/>
                <a:cs typeface="Arial"/>
              </a:rPr>
              <a:t>, requires 10 thousands hours of “self-training” </a:t>
            </a:r>
            <a:r>
              <a:rPr sz="1600" u="heavy" spc="-5" dirty="0">
                <a:solidFill>
                  <a:srgbClr val="CC0099"/>
                </a:solidFill>
                <a:uFill>
                  <a:solidFill>
                    <a:srgbClr val="CC0099"/>
                  </a:solidFill>
                </a:uFill>
                <a:latin typeface="Arial"/>
                <a:cs typeface="Arial"/>
                <a:hlinkClick r:id="rId9"/>
              </a:rPr>
              <a:t>[6]</a:t>
            </a:r>
            <a:r>
              <a:rPr sz="1600" spc="-5" dirty="0">
                <a:solidFill>
                  <a:srgbClr val="CC0099"/>
                </a:solidFill>
                <a:latin typeface="Arial"/>
                <a:cs typeface="Arial"/>
                <a:hlinkClick r:id="rId9"/>
              </a:rPr>
              <a:t> </a:t>
            </a:r>
            <a:r>
              <a:rPr sz="1600" spc="-5" dirty="0">
                <a:latin typeface="Arial"/>
                <a:cs typeface="Arial"/>
              </a:rPr>
              <a:t>- about 20 thousands of</a:t>
            </a:r>
            <a:r>
              <a:rPr sz="1600" spc="37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procedures.</a:t>
            </a:r>
            <a:endParaRPr sz="1600" dirty="0">
              <a:latin typeface="Arial"/>
              <a:cs typeface="Arial"/>
            </a:endParaRPr>
          </a:p>
          <a:p>
            <a:pPr marL="12700" marR="109220" algn="just">
              <a:lnSpc>
                <a:spcPct val="100000"/>
              </a:lnSpc>
              <a:spcBef>
                <a:spcPts val="720"/>
              </a:spcBef>
            </a:pPr>
            <a:r>
              <a:rPr lang="en-US" sz="1600" spc="-10" dirty="0" smtClean="0">
                <a:latin typeface="Arial"/>
                <a:cs typeface="Arial"/>
              </a:rPr>
              <a:t>“Colonoscopy in sleep”</a:t>
            </a:r>
            <a:r>
              <a:rPr sz="1600" spc="-5" dirty="0" smtClean="0">
                <a:latin typeface="Arial"/>
                <a:cs typeface="Arial"/>
              </a:rPr>
              <a:t>, </a:t>
            </a:r>
            <a:r>
              <a:rPr sz="1600" spc="-10" dirty="0">
                <a:latin typeface="Arial"/>
                <a:cs typeface="Arial"/>
              </a:rPr>
              <a:t>which </a:t>
            </a:r>
            <a:r>
              <a:rPr sz="1600" dirty="0">
                <a:latin typeface="Arial"/>
                <a:cs typeface="Arial"/>
              </a:rPr>
              <a:t>is </a:t>
            </a:r>
            <a:r>
              <a:rPr sz="1600" spc="-5" dirty="0">
                <a:latin typeface="Arial"/>
                <a:cs typeface="Arial"/>
              </a:rPr>
              <a:t>used today </a:t>
            </a:r>
            <a:r>
              <a:rPr sz="1600" spc="-5" dirty="0" smtClean="0">
                <a:latin typeface="Arial"/>
                <a:cs typeface="Arial"/>
              </a:rPr>
              <a:t>almost</a:t>
            </a:r>
            <a:r>
              <a:rPr lang="ru-RU" sz="1600" spc="-5" dirty="0" smtClean="0">
                <a:latin typeface="Arial"/>
                <a:cs typeface="Arial"/>
              </a:rPr>
              <a:t> </a:t>
            </a:r>
            <a:r>
              <a:rPr sz="1600" spc="-5" dirty="0" smtClean="0">
                <a:latin typeface="Arial"/>
                <a:cs typeface="Arial"/>
              </a:rPr>
              <a:t>everywhere</a:t>
            </a:r>
            <a:r>
              <a:rPr sz="1600" spc="-5" dirty="0">
                <a:latin typeface="Arial"/>
                <a:cs typeface="Arial"/>
              </a:rPr>
              <a:t>, somewhat facilitated straightening-shortening of colon, but </a:t>
            </a:r>
            <a:r>
              <a:rPr lang="en-US" sz="1600" spc="-5" dirty="0" smtClean="0">
                <a:latin typeface="Arial"/>
                <a:cs typeface="Arial"/>
              </a:rPr>
              <a:t>by </a:t>
            </a:r>
            <a:r>
              <a:rPr sz="1600" spc="-5" dirty="0" smtClean="0">
                <a:latin typeface="Arial"/>
                <a:cs typeface="Arial"/>
              </a:rPr>
              <a:t>depriv</a:t>
            </a:r>
            <a:r>
              <a:rPr lang="en-US" sz="1600" spc="-5" dirty="0" smtClean="0">
                <a:latin typeface="Arial"/>
                <a:cs typeface="Arial"/>
              </a:rPr>
              <a:t>ing</a:t>
            </a:r>
            <a:r>
              <a:rPr sz="1600" spc="-5" dirty="0" smtClean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patient </a:t>
            </a:r>
            <a:r>
              <a:rPr sz="1600" spc="-5" dirty="0" smtClean="0">
                <a:latin typeface="Arial"/>
                <a:cs typeface="Arial"/>
              </a:rPr>
              <a:t>of defen</a:t>
            </a:r>
            <a:r>
              <a:rPr lang="en-US" sz="1600" spc="-5" dirty="0" smtClean="0">
                <a:latin typeface="Arial"/>
                <a:cs typeface="Arial"/>
              </a:rPr>
              <a:t>c</a:t>
            </a:r>
            <a:r>
              <a:rPr sz="1600" spc="-5" dirty="0" smtClean="0">
                <a:latin typeface="Arial"/>
                <a:cs typeface="Arial"/>
              </a:rPr>
              <a:t>e </a:t>
            </a:r>
            <a:r>
              <a:rPr sz="1600" spc="-5" dirty="0">
                <a:latin typeface="Arial"/>
                <a:cs typeface="Arial"/>
              </a:rPr>
              <a:t>reaction, </a:t>
            </a:r>
            <a:r>
              <a:rPr lang="en-US" sz="1600" spc="-5" dirty="0" smtClean="0">
                <a:latin typeface="Arial"/>
                <a:cs typeface="Arial"/>
              </a:rPr>
              <a:t>it </a:t>
            </a:r>
            <a:r>
              <a:rPr sz="1600" spc="-5" dirty="0" smtClean="0">
                <a:latin typeface="Arial"/>
                <a:cs typeface="Arial"/>
              </a:rPr>
              <a:t>increase </a:t>
            </a:r>
            <a:r>
              <a:rPr sz="1600" dirty="0">
                <a:latin typeface="Arial"/>
                <a:cs typeface="Arial"/>
              </a:rPr>
              <a:t>in </a:t>
            </a:r>
            <a:r>
              <a:rPr sz="1600" spc="-5" dirty="0">
                <a:latin typeface="Arial"/>
                <a:cs typeface="Arial"/>
              </a:rPr>
              <a:t>2,6 times the number of perforations</a:t>
            </a:r>
            <a:r>
              <a:rPr sz="1600" spc="170" dirty="0">
                <a:latin typeface="Arial"/>
                <a:cs typeface="Arial"/>
              </a:rPr>
              <a:t> </a:t>
            </a:r>
            <a:r>
              <a:rPr sz="1600" u="heavy" spc="-5" dirty="0">
                <a:solidFill>
                  <a:srgbClr val="CC0099"/>
                </a:solidFill>
                <a:uFill>
                  <a:solidFill>
                    <a:srgbClr val="CC0099"/>
                  </a:solidFill>
                </a:uFill>
                <a:latin typeface="Arial"/>
                <a:cs typeface="Arial"/>
                <a:hlinkClick r:id="rId10"/>
              </a:rPr>
              <a:t>[14]</a:t>
            </a:r>
            <a:r>
              <a:rPr sz="1600" spc="-5" dirty="0">
                <a:latin typeface="Arial"/>
                <a:cs typeface="Arial"/>
              </a:rPr>
              <a:t>.</a:t>
            </a:r>
            <a:endParaRPr sz="1600" dirty="0">
              <a:latin typeface="Arial"/>
              <a:cs typeface="Arial"/>
            </a:endParaRPr>
          </a:p>
          <a:p>
            <a:pPr marL="39370" marR="109220">
              <a:lnSpc>
                <a:spcPct val="100000"/>
              </a:lnSpc>
              <a:spcBef>
                <a:spcPts val="695"/>
              </a:spcBef>
            </a:pPr>
            <a:r>
              <a:rPr lang="en-US" sz="1600" spc="-5" dirty="0" smtClean="0">
                <a:latin typeface="Arial"/>
                <a:cs typeface="Arial"/>
              </a:rPr>
              <a:t>Readiness of doctor for manual colonoscopy</a:t>
            </a:r>
            <a:r>
              <a:rPr sz="1600" spc="-5" dirty="0" smtClean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is </a:t>
            </a:r>
            <a:r>
              <a:rPr sz="1600" spc="-5" dirty="0">
                <a:latin typeface="Arial"/>
                <a:cs typeface="Arial"/>
              </a:rPr>
              <a:t>estimated </a:t>
            </a:r>
            <a:r>
              <a:rPr lang="en-US" sz="1600" spc="-5" dirty="0" smtClean="0">
                <a:latin typeface="Arial"/>
                <a:cs typeface="Arial"/>
              </a:rPr>
              <a:t>by </a:t>
            </a:r>
            <a:r>
              <a:rPr sz="1600" spc="-5" dirty="0" smtClean="0">
                <a:latin typeface="Arial"/>
                <a:cs typeface="Arial"/>
              </a:rPr>
              <a:t>the </a:t>
            </a:r>
            <a:r>
              <a:rPr sz="1600" spc="-5" dirty="0">
                <a:latin typeface="Arial"/>
                <a:cs typeface="Arial"/>
              </a:rPr>
              <a:t>records </a:t>
            </a:r>
            <a:r>
              <a:rPr sz="1600" dirty="0">
                <a:latin typeface="Arial"/>
                <a:cs typeface="Arial"/>
              </a:rPr>
              <a:t>of: </a:t>
            </a:r>
            <a:r>
              <a:rPr sz="1600" spc="-5" dirty="0" smtClean="0">
                <a:latin typeface="Arial"/>
                <a:cs typeface="Arial"/>
              </a:rPr>
              <a:t>manipulations</a:t>
            </a:r>
            <a:r>
              <a:rPr lang="ru-RU" sz="1600" spc="-5" dirty="0" smtClean="0">
                <a:latin typeface="Arial"/>
                <a:cs typeface="Arial"/>
              </a:rPr>
              <a:t> </a:t>
            </a:r>
            <a:r>
              <a:rPr sz="1600" spc="-5" dirty="0" smtClean="0">
                <a:latin typeface="Arial"/>
                <a:cs typeface="Arial"/>
              </a:rPr>
              <a:t>of </a:t>
            </a:r>
            <a:r>
              <a:rPr lang="en-US" sz="1600" spc="-15" dirty="0" smtClean="0">
                <a:latin typeface="Arial"/>
                <a:cs typeface="Arial"/>
              </a:rPr>
              <a:t>pretender</a:t>
            </a:r>
            <a:r>
              <a:rPr sz="1600" spc="-15" dirty="0" smtClean="0">
                <a:latin typeface="Arial"/>
                <a:cs typeface="Arial"/>
              </a:rPr>
              <a:t>, </a:t>
            </a:r>
            <a:r>
              <a:rPr sz="1600" spc="-5" dirty="0">
                <a:latin typeface="Arial"/>
                <a:cs typeface="Arial"/>
              </a:rPr>
              <a:t>magnetic control of </a:t>
            </a:r>
            <a:r>
              <a:rPr sz="1600" spc="-10" dirty="0">
                <a:latin typeface="Arial"/>
                <a:cs typeface="Arial"/>
              </a:rPr>
              <a:t>endoscope’s </a:t>
            </a:r>
            <a:r>
              <a:rPr lang="en-US" sz="1600" spc="-5" dirty="0" smtClean="0">
                <a:latin typeface="Arial"/>
                <a:cs typeface="Arial"/>
              </a:rPr>
              <a:t>configuration</a:t>
            </a:r>
            <a:r>
              <a:rPr sz="1600" spc="-5" dirty="0" smtClean="0">
                <a:latin typeface="Arial"/>
                <a:cs typeface="Arial"/>
              </a:rPr>
              <a:t>, </a:t>
            </a:r>
            <a:r>
              <a:rPr lang="en-US" sz="1600" spc="-5" dirty="0" smtClean="0">
                <a:latin typeface="Arial"/>
                <a:cs typeface="Arial"/>
              </a:rPr>
              <a:t>overall picture </a:t>
            </a:r>
            <a:r>
              <a:rPr sz="1600" spc="-5" dirty="0" smtClean="0">
                <a:latin typeface="Arial"/>
                <a:cs typeface="Arial"/>
              </a:rPr>
              <a:t>of </a:t>
            </a:r>
            <a:r>
              <a:rPr sz="1600" spc="-5" dirty="0">
                <a:latin typeface="Arial"/>
                <a:cs typeface="Arial"/>
              </a:rPr>
              <a:t>mucosa</a:t>
            </a:r>
            <a:r>
              <a:rPr sz="1600" spc="150" dirty="0">
                <a:latin typeface="Arial"/>
                <a:cs typeface="Arial"/>
              </a:rPr>
              <a:t> </a:t>
            </a:r>
            <a:r>
              <a:rPr sz="1600" u="heavy" spc="-5" dirty="0">
                <a:solidFill>
                  <a:srgbClr val="CC0099"/>
                </a:solidFill>
                <a:uFill>
                  <a:solidFill>
                    <a:srgbClr val="CC0099"/>
                  </a:solidFill>
                </a:uFill>
                <a:latin typeface="Arial"/>
                <a:cs typeface="Arial"/>
                <a:hlinkClick r:id="rId11"/>
              </a:rPr>
              <a:t>[15]</a:t>
            </a:r>
            <a:r>
              <a:rPr sz="1600" spc="-5" dirty="0">
                <a:latin typeface="Arial"/>
                <a:cs typeface="Arial"/>
              </a:rPr>
              <a:t>.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8161282" y="168116"/>
            <a:ext cx="753110" cy="224154"/>
          </a:xfrm>
          <a:custGeom>
            <a:avLst/>
            <a:gdLst/>
            <a:ahLst/>
            <a:cxnLst/>
            <a:rect l="l" t="t" r="r" b="b"/>
            <a:pathLst>
              <a:path w="753109" h="224154">
                <a:moveTo>
                  <a:pt x="0" y="223773"/>
                </a:moveTo>
                <a:lnTo>
                  <a:pt x="752557" y="223773"/>
                </a:lnTo>
                <a:lnTo>
                  <a:pt x="752557" y="0"/>
                </a:lnTo>
                <a:lnTo>
                  <a:pt x="0" y="0"/>
                </a:lnTo>
                <a:lnTo>
                  <a:pt x="0" y="223773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3" name="object 13"/>
          <p:cNvSpPr/>
          <p:nvPr/>
        </p:nvSpPr>
        <p:spPr>
          <a:xfrm>
            <a:off x="8161282" y="168116"/>
            <a:ext cx="753110" cy="224154"/>
          </a:xfrm>
          <a:custGeom>
            <a:avLst/>
            <a:gdLst/>
            <a:ahLst/>
            <a:cxnLst/>
            <a:rect l="l" t="t" r="r" b="b"/>
            <a:pathLst>
              <a:path w="753109" h="224154">
                <a:moveTo>
                  <a:pt x="0" y="223773"/>
                </a:moveTo>
                <a:lnTo>
                  <a:pt x="752557" y="223773"/>
                </a:lnTo>
                <a:lnTo>
                  <a:pt x="752557" y="0"/>
                </a:lnTo>
                <a:lnTo>
                  <a:pt x="0" y="0"/>
                </a:lnTo>
                <a:lnTo>
                  <a:pt x="0" y="223773"/>
                </a:lnTo>
                <a:close/>
              </a:path>
            </a:pathLst>
          </a:custGeom>
          <a:ln w="1880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4" name="object 14"/>
          <p:cNvSpPr txBox="1"/>
          <p:nvPr/>
        </p:nvSpPr>
        <p:spPr>
          <a:xfrm>
            <a:off x="8232542" y="167478"/>
            <a:ext cx="633730" cy="2197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250" b="1" spc="-35" dirty="0">
                <a:latin typeface="Arial"/>
                <a:cs typeface="Arial"/>
              </a:rPr>
              <a:t>Fo</a:t>
            </a:r>
            <a:r>
              <a:rPr sz="1250" b="1" spc="-30" dirty="0">
                <a:latin typeface="Arial"/>
                <a:cs typeface="Arial"/>
              </a:rPr>
              <a:t>rw</a:t>
            </a:r>
            <a:r>
              <a:rPr sz="1250" b="1" spc="-40" dirty="0">
                <a:latin typeface="Arial"/>
                <a:cs typeface="Arial"/>
              </a:rPr>
              <a:t>a</a:t>
            </a:r>
            <a:r>
              <a:rPr sz="1250" b="1" spc="-30" dirty="0">
                <a:latin typeface="Arial"/>
                <a:cs typeface="Arial"/>
              </a:rPr>
              <a:t>r</a:t>
            </a:r>
            <a:r>
              <a:rPr sz="1250" b="1" spc="20" dirty="0">
                <a:latin typeface="Arial"/>
                <a:cs typeface="Arial"/>
              </a:rPr>
              <a:t>d</a:t>
            </a:r>
            <a:endParaRPr sz="1250" dirty="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8161282" y="472916"/>
            <a:ext cx="753110" cy="224154"/>
          </a:xfrm>
          <a:custGeom>
            <a:avLst/>
            <a:gdLst/>
            <a:ahLst/>
            <a:cxnLst/>
            <a:rect l="l" t="t" r="r" b="b"/>
            <a:pathLst>
              <a:path w="753109" h="224154">
                <a:moveTo>
                  <a:pt x="0" y="223773"/>
                </a:moveTo>
                <a:lnTo>
                  <a:pt x="752557" y="223773"/>
                </a:lnTo>
                <a:lnTo>
                  <a:pt x="752557" y="0"/>
                </a:lnTo>
                <a:lnTo>
                  <a:pt x="0" y="0"/>
                </a:lnTo>
                <a:lnTo>
                  <a:pt x="0" y="223773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6" name="object 16"/>
          <p:cNvSpPr/>
          <p:nvPr/>
        </p:nvSpPr>
        <p:spPr>
          <a:xfrm>
            <a:off x="8161282" y="472916"/>
            <a:ext cx="753110" cy="224154"/>
          </a:xfrm>
          <a:custGeom>
            <a:avLst/>
            <a:gdLst/>
            <a:ahLst/>
            <a:cxnLst/>
            <a:rect l="l" t="t" r="r" b="b"/>
            <a:pathLst>
              <a:path w="753109" h="224154">
                <a:moveTo>
                  <a:pt x="0" y="223773"/>
                </a:moveTo>
                <a:lnTo>
                  <a:pt x="752557" y="223773"/>
                </a:lnTo>
                <a:lnTo>
                  <a:pt x="752557" y="0"/>
                </a:lnTo>
                <a:lnTo>
                  <a:pt x="0" y="0"/>
                </a:lnTo>
                <a:lnTo>
                  <a:pt x="0" y="223773"/>
                </a:lnTo>
                <a:close/>
              </a:path>
            </a:pathLst>
          </a:custGeom>
          <a:ln w="1880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7" name="object 17"/>
          <p:cNvSpPr txBox="1"/>
          <p:nvPr/>
        </p:nvSpPr>
        <p:spPr>
          <a:xfrm>
            <a:off x="8356172" y="472278"/>
            <a:ext cx="394335" cy="2197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250" b="1" spc="-45" dirty="0">
                <a:latin typeface="Arial"/>
                <a:cs typeface="Arial"/>
              </a:rPr>
              <a:t>B</a:t>
            </a:r>
            <a:r>
              <a:rPr sz="1250" b="1" spc="-40" dirty="0">
                <a:latin typeface="Arial"/>
                <a:cs typeface="Arial"/>
              </a:rPr>
              <a:t>ac</a:t>
            </a:r>
            <a:r>
              <a:rPr sz="1250" b="1" spc="20" dirty="0">
                <a:latin typeface="Arial"/>
                <a:cs typeface="Arial"/>
              </a:rPr>
              <a:t>k</a:t>
            </a:r>
            <a:endParaRPr sz="1250" dirty="0">
              <a:latin typeface="Arial"/>
              <a:cs typeface="Arial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sldNum" sz="quarter" idx="7"/>
          </p:nvPr>
        </p:nvSpPr>
        <p:spPr>
          <a:xfrm>
            <a:off x="8753475" y="6474789"/>
            <a:ext cx="248920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650"/>
              </a:lnSpc>
            </a:pPr>
            <a:r>
              <a:rPr lang="en-US" dirty="0" smtClean="0"/>
              <a:t>5</a:t>
            </a:r>
            <a:endParaRPr dirty="0"/>
          </a:p>
        </p:txBody>
      </p:sp>
      <p:sp>
        <p:nvSpPr>
          <p:cNvPr id="20" name="TextBox 19"/>
          <p:cNvSpPr txBox="1"/>
          <p:nvPr/>
        </p:nvSpPr>
        <p:spPr>
          <a:xfrm>
            <a:off x="381000" y="6504801"/>
            <a:ext cx="3581400" cy="27699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ru-RU" sz="1200" dirty="0" smtClean="0">
                <a:solidFill>
                  <a:srgbClr val="FF0066"/>
                </a:solidFill>
              </a:rPr>
              <a:t>©</a:t>
            </a:r>
            <a:r>
              <a:rPr lang="en-US" sz="1200" dirty="0" smtClean="0">
                <a:solidFill>
                  <a:srgbClr val="FF0066"/>
                </a:solidFill>
              </a:rPr>
              <a:t> Reference on </a:t>
            </a:r>
            <a:r>
              <a:rPr lang="en-US" sz="1200" dirty="0" smtClean="0">
                <a:solidFill>
                  <a:srgbClr val="FF0066"/>
                </a:solidFill>
                <a:hlinkClick r:id="rId12"/>
              </a:rPr>
              <a:t>www.coloncancer.lv</a:t>
            </a:r>
            <a:r>
              <a:rPr lang="en-US" sz="1200" dirty="0" smtClean="0">
                <a:solidFill>
                  <a:srgbClr val="FF0066"/>
                </a:solidFill>
              </a:rPr>
              <a:t> is obligatory</a:t>
            </a:r>
            <a:endParaRPr lang="ru-RU" sz="1200" dirty="0">
              <a:solidFill>
                <a:srgbClr val="FF0066"/>
              </a:solidFill>
            </a:endParaRPr>
          </a:p>
        </p:txBody>
      </p:sp>
      <p:sp>
        <p:nvSpPr>
          <p:cNvPr id="21" name="object 5"/>
          <p:cNvSpPr txBox="1"/>
          <p:nvPr/>
        </p:nvSpPr>
        <p:spPr>
          <a:xfrm>
            <a:off x="487362" y="188912"/>
            <a:ext cx="7533005" cy="601447"/>
          </a:xfrm>
          <a:prstGeom prst="rect">
            <a:avLst/>
          </a:prstGeom>
          <a:solidFill>
            <a:srgbClr val="5CD430"/>
          </a:solidFill>
        </p:spPr>
        <p:txBody>
          <a:bodyPr vert="horz" wrap="square" lIns="0" tIns="39370" rIns="0" bIns="0" rtlCol="0">
            <a:spAutoFit/>
          </a:bodyPr>
          <a:lstStyle/>
          <a:p>
            <a:pPr marL="788035" algn="ctr">
              <a:lnSpc>
                <a:spcPct val="100000"/>
              </a:lnSpc>
              <a:spcBef>
                <a:spcPts val="310"/>
              </a:spcBef>
            </a:pPr>
            <a:r>
              <a:rPr sz="1600" b="1" i="1" spc="-5" dirty="0" smtClean="0">
                <a:latin typeface="Arial"/>
                <a:cs typeface="Arial"/>
              </a:rPr>
              <a:t>Prospects </a:t>
            </a:r>
            <a:r>
              <a:rPr sz="1600" b="1" i="1" dirty="0" smtClean="0">
                <a:latin typeface="Arial"/>
                <a:cs typeface="Arial"/>
              </a:rPr>
              <a:t>of </a:t>
            </a:r>
            <a:r>
              <a:rPr lang="en-US" sz="1600" b="1" i="1" spc="-5" dirty="0" smtClean="0">
                <a:latin typeface="Arial"/>
                <a:cs typeface="Arial"/>
              </a:rPr>
              <a:t>colon cancer </a:t>
            </a:r>
            <a:r>
              <a:rPr lang="lv-LV" sz="1600" b="1" i="1" spc="-5" dirty="0" smtClean="0">
                <a:latin typeface="Arial"/>
                <a:cs typeface="Arial"/>
              </a:rPr>
              <a:t>screening and treatment </a:t>
            </a:r>
            <a:endParaRPr lang="en-US" sz="1600" b="1" i="1" spc="-5" dirty="0" smtClean="0">
              <a:latin typeface="Arial"/>
              <a:cs typeface="Arial"/>
            </a:endParaRPr>
          </a:p>
          <a:p>
            <a:pPr marL="788035" algn="ctr">
              <a:lnSpc>
                <a:spcPct val="100000"/>
              </a:lnSpc>
              <a:spcBef>
                <a:spcPts val="310"/>
              </a:spcBef>
            </a:pPr>
            <a:r>
              <a:rPr b="1" i="1" dirty="0" smtClean="0">
                <a:latin typeface="Arial"/>
                <a:cs typeface="Arial"/>
              </a:rPr>
              <a:t>Part </a:t>
            </a:r>
            <a:r>
              <a:rPr b="1" i="1" dirty="0">
                <a:latin typeface="Arial"/>
                <a:cs typeface="Arial"/>
              </a:rPr>
              <a:t>3. </a:t>
            </a:r>
            <a:r>
              <a:rPr b="1" i="1" spc="-5" dirty="0">
                <a:latin typeface="Arial"/>
                <a:cs typeface="Arial"/>
              </a:rPr>
              <a:t>Amanual method of intubational</a:t>
            </a:r>
            <a:r>
              <a:rPr b="1" i="1" spc="-150" dirty="0">
                <a:latin typeface="Arial"/>
                <a:cs typeface="Arial"/>
              </a:rPr>
              <a:t> </a:t>
            </a:r>
            <a:r>
              <a:rPr b="1" i="1" spc="-5" dirty="0">
                <a:latin typeface="Arial"/>
                <a:cs typeface="Arial"/>
              </a:rPr>
              <a:t>colonoscopy</a:t>
            </a:r>
            <a:endParaRPr dirty="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026025" y="2349373"/>
            <a:ext cx="3184525" cy="19161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5076697" y="3915130"/>
            <a:ext cx="800493" cy="33822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1046162" y="2325623"/>
            <a:ext cx="2943225" cy="19335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 txBox="1"/>
          <p:nvPr/>
        </p:nvSpPr>
        <p:spPr>
          <a:xfrm>
            <a:off x="1041400" y="2320925"/>
            <a:ext cx="2952750" cy="1943100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32384" rIns="0" bIns="0" rtlCol="0">
            <a:spAutoFit/>
          </a:bodyPr>
          <a:lstStyle/>
          <a:p>
            <a:pPr marL="607060">
              <a:lnSpc>
                <a:spcPct val="100000"/>
              </a:lnSpc>
              <a:spcBef>
                <a:spcPts val="254"/>
              </a:spcBef>
            </a:pPr>
            <a:r>
              <a:rPr sz="1400" b="1" spc="-5" dirty="0">
                <a:latin typeface="Arial"/>
                <a:cs typeface="Arial"/>
              </a:rPr>
              <a:t>Endoscopic</a:t>
            </a:r>
            <a:r>
              <a:rPr sz="1400" b="1" spc="-35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capsule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021326" y="2344673"/>
            <a:ext cx="3194050" cy="1925955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24765" rIns="0" bIns="0" rtlCol="0">
            <a:spAutoFit/>
          </a:bodyPr>
          <a:lstStyle/>
          <a:p>
            <a:pPr marL="28575">
              <a:lnSpc>
                <a:spcPct val="100000"/>
              </a:lnSpc>
              <a:spcBef>
                <a:spcPts val="195"/>
              </a:spcBef>
            </a:pPr>
            <a:r>
              <a:rPr sz="1400" b="1" dirty="0">
                <a:latin typeface="Arial"/>
                <a:cs typeface="Arial"/>
              </a:rPr>
              <a:t>Project </a:t>
            </a:r>
            <a:r>
              <a:rPr sz="1400" b="1" spc="-5" dirty="0">
                <a:latin typeface="Arial"/>
                <a:cs typeface="Arial"/>
              </a:rPr>
              <a:t>of robot-endoscope, </a:t>
            </a:r>
            <a:r>
              <a:rPr sz="1400" b="1" dirty="0">
                <a:latin typeface="Arial"/>
                <a:cs typeface="Arial"/>
              </a:rPr>
              <a:t>S.</a:t>
            </a:r>
            <a:r>
              <a:rPr sz="1400" b="1" spc="-105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Korea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30174" y="867054"/>
            <a:ext cx="8298180" cy="1336040"/>
          </a:xfrm>
          <a:prstGeom prst="rect">
            <a:avLst/>
          </a:prstGeom>
        </p:spPr>
        <p:txBody>
          <a:bodyPr vert="horz" wrap="square" lIns="0" tIns="57785" rIns="0" bIns="0" rtlCol="0">
            <a:spAutoFit/>
          </a:bodyPr>
          <a:lstStyle/>
          <a:p>
            <a:pPr marL="2215515">
              <a:lnSpc>
                <a:spcPct val="100000"/>
              </a:lnSpc>
              <a:spcBef>
                <a:spcPts val="455"/>
              </a:spcBef>
            </a:pPr>
            <a:r>
              <a:rPr lang="en-US" sz="1600" b="1" spc="-5" dirty="0" smtClean="0">
                <a:latin typeface="Arial"/>
                <a:cs typeface="Arial"/>
              </a:rPr>
              <a:t>6</a:t>
            </a:r>
            <a:r>
              <a:rPr sz="1600" b="1" spc="-5" dirty="0" smtClean="0">
                <a:latin typeface="Arial"/>
                <a:cs typeface="Arial"/>
              </a:rPr>
              <a:t>. </a:t>
            </a:r>
            <a:r>
              <a:rPr lang="en-US" sz="1600" b="1" spc="-5" dirty="0">
                <a:latin typeface="Arial"/>
                <a:cs typeface="Arial"/>
              </a:rPr>
              <a:t>Search of alternative for manual colonoscopy</a:t>
            </a:r>
            <a:endParaRPr sz="1600" dirty="0">
              <a:latin typeface="Arial"/>
              <a:cs typeface="Arial"/>
            </a:endParaRPr>
          </a:p>
          <a:p>
            <a:pPr marL="12700" marR="5080" algn="just">
              <a:lnSpc>
                <a:spcPct val="100000"/>
              </a:lnSpc>
              <a:spcBef>
                <a:spcPts val="359"/>
              </a:spcBef>
            </a:pPr>
            <a:r>
              <a:rPr lang="en-US" sz="1600" spc="-5" dirty="0" smtClean="0">
                <a:latin typeface="Arial"/>
                <a:cs typeface="Arial"/>
              </a:rPr>
              <a:t>For findings o</a:t>
            </a:r>
            <a:r>
              <a:rPr sz="1600" dirty="0" smtClean="0">
                <a:latin typeface="Arial"/>
                <a:cs typeface="Arial"/>
              </a:rPr>
              <a:t>f </a:t>
            </a:r>
            <a:r>
              <a:rPr sz="1600" spc="-5" dirty="0">
                <a:latin typeface="Arial"/>
                <a:cs typeface="Arial"/>
              </a:rPr>
              <a:t>new means for examination of large bowel </a:t>
            </a:r>
            <a:r>
              <a:rPr sz="1600" u="heavy" spc="-5" dirty="0">
                <a:solidFill>
                  <a:srgbClr val="CC0099"/>
                </a:solidFill>
                <a:uFill>
                  <a:solidFill>
                    <a:srgbClr val="CC0099"/>
                  </a:solidFill>
                </a:uFill>
                <a:latin typeface="Arial"/>
                <a:cs typeface="Arial"/>
                <a:hlinkClick r:id="rId5"/>
              </a:rPr>
              <a:t>[16]</a:t>
            </a:r>
            <a:r>
              <a:rPr sz="1600" spc="-5" dirty="0">
                <a:solidFill>
                  <a:srgbClr val="CC0099"/>
                </a:solidFill>
                <a:latin typeface="Arial"/>
                <a:cs typeface="Arial"/>
                <a:hlinkClick r:id="rId5"/>
              </a:rPr>
              <a:t> </a:t>
            </a:r>
            <a:r>
              <a:rPr sz="1600" spc="-5" dirty="0">
                <a:latin typeface="Arial"/>
                <a:cs typeface="Arial"/>
              </a:rPr>
              <a:t>were spent hundreds </a:t>
            </a:r>
            <a:r>
              <a:rPr sz="1600" spc="-5" dirty="0" smtClean="0">
                <a:latin typeface="Arial"/>
                <a:cs typeface="Arial"/>
              </a:rPr>
              <a:t>of</a:t>
            </a:r>
            <a:r>
              <a:rPr lang="ru-RU" sz="1600" spc="-5" dirty="0" smtClean="0">
                <a:latin typeface="Arial"/>
                <a:cs typeface="Arial"/>
              </a:rPr>
              <a:t> </a:t>
            </a:r>
            <a:r>
              <a:rPr sz="1600" spc="-5" dirty="0" smtClean="0">
                <a:latin typeface="Arial"/>
                <a:cs typeface="Arial"/>
              </a:rPr>
              <a:t>millions </a:t>
            </a:r>
            <a:r>
              <a:rPr sz="1600" spc="-5" dirty="0">
                <a:latin typeface="Arial"/>
                <a:cs typeface="Arial"/>
              </a:rPr>
              <a:t>dollars, but </a:t>
            </a:r>
            <a:r>
              <a:rPr sz="1600" dirty="0">
                <a:latin typeface="Arial"/>
                <a:cs typeface="Arial"/>
              </a:rPr>
              <a:t>there is no </a:t>
            </a:r>
            <a:r>
              <a:rPr sz="1600" spc="-5" dirty="0">
                <a:latin typeface="Arial"/>
                <a:cs typeface="Arial"/>
              </a:rPr>
              <a:t>result: autonomous devices, </a:t>
            </a:r>
            <a:r>
              <a:rPr sz="1600" dirty="0">
                <a:latin typeface="Arial"/>
                <a:cs typeface="Arial"/>
              </a:rPr>
              <a:t>for </a:t>
            </a:r>
            <a:r>
              <a:rPr sz="1600" spc="-5" dirty="0">
                <a:latin typeface="Arial"/>
                <a:cs typeface="Arial"/>
              </a:rPr>
              <a:t>example, </a:t>
            </a:r>
            <a:r>
              <a:rPr sz="1600" spc="-5" dirty="0" smtClean="0">
                <a:latin typeface="Arial"/>
                <a:cs typeface="Arial"/>
              </a:rPr>
              <a:t>endoscopic</a:t>
            </a:r>
            <a:r>
              <a:rPr lang="ru-RU" sz="1600" spc="-5" dirty="0" smtClean="0">
                <a:latin typeface="Arial"/>
                <a:cs typeface="Arial"/>
              </a:rPr>
              <a:t> </a:t>
            </a:r>
            <a:r>
              <a:rPr sz="1600" spc="-5" dirty="0" smtClean="0">
                <a:latin typeface="Arial"/>
                <a:cs typeface="Arial"/>
              </a:rPr>
              <a:t>capsule </a:t>
            </a:r>
            <a:r>
              <a:rPr lang="en-US" sz="1600" spc="-5" dirty="0" smtClean="0">
                <a:latin typeface="Arial"/>
                <a:cs typeface="Arial"/>
              </a:rPr>
              <a:t>– are out of control</a:t>
            </a:r>
            <a:r>
              <a:rPr sz="1600" spc="-5" dirty="0" smtClean="0">
                <a:latin typeface="Arial"/>
                <a:cs typeface="Arial"/>
              </a:rPr>
              <a:t>, </a:t>
            </a:r>
            <a:r>
              <a:rPr sz="1600" spc="-5" dirty="0">
                <a:latin typeface="Arial"/>
                <a:cs typeface="Arial"/>
              </a:rPr>
              <a:t>the </a:t>
            </a:r>
            <a:r>
              <a:rPr sz="1600" spc="-5" dirty="0" smtClean="0">
                <a:latin typeface="Arial"/>
                <a:cs typeface="Arial"/>
              </a:rPr>
              <a:t>tubular</a:t>
            </a:r>
            <a:r>
              <a:rPr lang="en-US" sz="1600" spc="-5" dirty="0" smtClean="0">
                <a:latin typeface="Arial"/>
                <a:cs typeface="Arial"/>
              </a:rPr>
              <a:t> ones</a:t>
            </a:r>
            <a:r>
              <a:rPr sz="1600" spc="-5" dirty="0" smtClean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- does </a:t>
            </a:r>
            <a:r>
              <a:rPr sz="1600" dirty="0">
                <a:latin typeface="Arial"/>
                <a:cs typeface="Arial"/>
              </a:rPr>
              <a:t>not </a:t>
            </a:r>
            <a:r>
              <a:rPr sz="1600" spc="-5" dirty="0">
                <a:latin typeface="Arial"/>
                <a:cs typeface="Arial"/>
              </a:rPr>
              <a:t>guarantee complete intubation </a:t>
            </a:r>
            <a:r>
              <a:rPr sz="1600" spc="-35" dirty="0">
                <a:latin typeface="Arial"/>
                <a:cs typeface="Arial"/>
              </a:rPr>
              <a:t>or, </a:t>
            </a:r>
            <a:r>
              <a:rPr sz="1600" spc="-5" dirty="0" smtClean="0">
                <a:latin typeface="Arial"/>
                <a:cs typeface="Arial"/>
              </a:rPr>
              <a:t>as</a:t>
            </a:r>
            <a:r>
              <a:rPr lang="ru-RU" sz="1600" spc="-5" dirty="0" smtClean="0">
                <a:latin typeface="Arial"/>
                <a:cs typeface="Arial"/>
              </a:rPr>
              <a:t> </a:t>
            </a:r>
            <a:r>
              <a:rPr sz="1600" spc="-5" dirty="0" smtClean="0">
                <a:latin typeface="Arial"/>
                <a:cs typeface="Arial"/>
              </a:rPr>
              <a:t>manual colonoscop</a:t>
            </a:r>
            <a:r>
              <a:rPr lang="en-US" sz="1600" spc="-5" dirty="0" smtClean="0">
                <a:latin typeface="Arial"/>
                <a:cs typeface="Arial"/>
              </a:rPr>
              <a:t>y</a:t>
            </a:r>
            <a:r>
              <a:rPr sz="1600" spc="-5" dirty="0" smtClean="0">
                <a:latin typeface="Arial"/>
                <a:cs typeface="Arial"/>
              </a:rPr>
              <a:t>, </a:t>
            </a:r>
            <a:r>
              <a:rPr sz="1600" spc="-5" dirty="0">
                <a:latin typeface="Arial"/>
                <a:cs typeface="Arial"/>
              </a:rPr>
              <a:t>require individual intubation</a:t>
            </a:r>
            <a:r>
              <a:rPr sz="1600" spc="1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skill.</a:t>
            </a:r>
          </a:p>
        </p:txBody>
      </p:sp>
      <p:sp>
        <p:nvSpPr>
          <p:cNvPr id="8" name="object 8"/>
          <p:cNvSpPr/>
          <p:nvPr/>
        </p:nvSpPr>
        <p:spPr>
          <a:xfrm>
            <a:off x="5083175" y="4570476"/>
            <a:ext cx="3141726" cy="187477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" name="object 9"/>
          <p:cNvSpPr/>
          <p:nvPr/>
        </p:nvSpPr>
        <p:spPr>
          <a:xfrm>
            <a:off x="1063625" y="4567301"/>
            <a:ext cx="2949575" cy="187477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0" name="object 10"/>
          <p:cNvSpPr txBox="1"/>
          <p:nvPr/>
        </p:nvSpPr>
        <p:spPr>
          <a:xfrm>
            <a:off x="1058862" y="4562538"/>
            <a:ext cx="2959100" cy="1884680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44450" rIns="0" bIns="0" rtlCol="0">
            <a:spAutoFit/>
          </a:bodyPr>
          <a:lstStyle/>
          <a:p>
            <a:pPr marL="304800">
              <a:lnSpc>
                <a:spcPct val="100000"/>
              </a:lnSpc>
              <a:spcBef>
                <a:spcPts val="350"/>
              </a:spcBef>
            </a:pPr>
            <a:r>
              <a:rPr sz="1400" b="1" spc="-10" dirty="0">
                <a:latin typeface="Arial"/>
                <a:cs typeface="Arial"/>
              </a:rPr>
              <a:t>Walking </a:t>
            </a:r>
            <a:r>
              <a:rPr sz="1400" b="1" spc="-5" dirty="0">
                <a:latin typeface="Arial"/>
                <a:cs typeface="Arial"/>
              </a:rPr>
              <a:t>Aer-O-Scope,</a:t>
            </a:r>
            <a:r>
              <a:rPr sz="1400" b="1" spc="-150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Israel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078476" y="4565713"/>
            <a:ext cx="3151505" cy="1884680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25400" rIns="0" bIns="0" rtlCol="0">
            <a:spAutoFit/>
          </a:bodyPr>
          <a:lstStyle/>
          <a:p>
            <a:pPr marL="527685">
              <a:lnSpc>
                <a:spcPct val="100000"/>
              </a:lnSpc>
              <a:spcBef>
                <a:spcPts val="200"/>
              </a:spcBef>
            </a:pPr>
            <a:r>
              <a:rPr sz="1400" b="1" spc="-5" dirty="0">
                <a:latin typeface="Arial"/>
                <a:cs typeface="Arial"/>
              </a:rPr>
              <a:t>“Robot-locomotive”,</a:t>
            </a:r>
            <a:r>
              <a:rPr sz="1400" b="1" spc="-45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Italy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8161282" y="168116"/>
            <a:ext cx="753110" cy="224154"/>
          </a:xfrm>
          <a:custGeom>
            <a:avLst/>
            <a:gdLst/>
            <a:ahLst/>
            <a:cxnLst/>
            <a:rect l="l" t="t" r="r" b="b"/>
            <a:pathLst>
              <a:path w="753109" h="224154">
                <a:moveTo>
                  <a:pt x="0" y="223773"/>
                </a:moveTo>
                <a:lnTo>
                  <a:pt x="752557" y="223773"/>
                </a:lnTo>
                <a:lnTo>
                  <a:pt x="752557" y="0"/>
                </a:lnTo>
                <a:lnTo>
                  <a:pt x="0" y="0"/>
                </a:lnTo>
                <a:lnTo>
                  <a:pt x="0" y="223773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3" name="object 13"/>
          <p:cNvSpPr/>
          <p:nvPr/>
        </p:nvSpPr>
        <p:spPr>
          <a:xfrm>
            <a:off x="8161282" y="168116"/>
            <a:ext cx="753110" cy="224154"/>
          </a:xfrm>
          <a:custGeom>
            <a:avLst/>
            <a:gdLst/>
            <a:ahLst/>
            <a:cxnLst/>
            <a:rect l="l" t="t" r="r" b="b"/>
            <a:pathLst>
              <a:path w="753109" h="224154">
                <a:moveTo>
                  <a:pt x="0" y="223773"/>
                </a:moveTo>
                <a:lnTo>
                  <a:pt x="752557" y="223773"/>
                </a:lnTo>
                <a:lnTo>
                  <a:pt x="752557" y="0"/>
                </a:lnTo>
                <a:lnTo>
                  <a:pt x="0" y="0"/>
                </a:lnTo>
                <a:lnTo>
                  <a:pt x="0" y="223773"/>
                </a:lnTo>
                <a:close/>
              </a:path>
            </a:pathLst>
          </a:custGeom>
          <a:ln w="1880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4" name="object 14"/>
          <p:cNvSpPr txBox="1"/>
          <p:nvPr/>
        </p:nvSpPr>
        <p:spPr>
          <a:xfrm>
            <a:off x="8232542" y="167478"/>
            <a:ext cx="633730" cy="2197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250" b="1" spc="-35" dirty="0">
                <a:latin typeface="Arial"/>
                <a:cs typeface="Arial"/>
              </a:rPr>
              <a:t>Fo</a:t>
            </a:r>
            <a:r>
              <a:rPr sz="1250" b="1" spc="-30" dirty="0">
                <a:latin typeface="Arial"/>
                <a:cs typeface="Arial"/>
              </a:rPr>
              <a:t>rw</a:t>
            </a:r>
            <a:r>
              <a:rPr sz="1250" b="1" spc="-40" dirty="0">
                <a:latin typeface="Arial"/>
                <a:cs typeface="Arial"/>
              </a:rPr>
              <a:t>a</a:t>
            </a:r>
            <a:r>
              <a:rPr sz="1250" b="1" spc="-30" dirty="0">
                <a:latin typeface="Arial"/>
                <a:cs typeface="Arial"/>
              </a:rPr>
              <a:t>r</a:t>
            </a:r>
            <a:r>
              <a:rPr sz="1250" b="1" spc="20" dirty="0">
                <a:latin typeface="Arial"/>
                <a:cs typeface="Arial"/>
              </a:rPr>
              <a:t>d</a:t>
            </a:r>
            <a:endParaRPr sz="1250" dirty="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8161282" y="472916"/>
            <a:ext cx="753110" cy="224154"/>
          </a:xfrm>
          <a:custGeom>
            <a:avLst/>
            <a:gdLst/>
            <a:ahLst/>
            <a:cxnLst/>
            <a:rect l="l" t="t" r="r" b="b"/>
            <a:pathLst>
              <a:path w="753109" h="224154">
                <a:moveTo>
                  <a:pt x="0" y="223773"/>
                </a:moveTo>
                <a:lnTo>
                  <a:pt x="752557" y="223773"/>
                </a:lnTo>
                <a:lnTo>
                  <a:pt x="752557" y="0"/>
                </a:lnTo>
                <a:lnTo>
                  <a:pt x="0" y="0"/>
                </a:lnTo>
                <a:lnTo>
                  <a:pt x="0" y="223773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6" name="object 16"/>
          <p:cNvSpPr/>
          <p:nvPr/>
        </p:nvSpPr>
        <p:spPr>
          <a:xfrm>
            <a:off x="8161282" y="472916"/>
            <a:ext cx="753110" cy="224154"/>
          </a:xfrm>
          <a:custGeom>
            <a:avLst/>
            <a:gdLst/>
            <a:ahLst/>
            <a:cxnLst/>
            <a:rect l="l" t="t" r="r" b="b"/>
            <a:pathLst>
              <a:path w="753109" h="224154">
                <a:moveTo>
                  <a:pt x="0" y="223773"/>
                </a:moveTo>
                <a:lnTo>
                  <a:pt x="752557" y="223773"/>
                </a:lnTo>
                <a:lnTo>
                  <a:pt x="752557" y="0"/>
                </a:lnTo>
                <a:lnTo>
                  <a:pt x="0" y="0"/>
                </a:lnTo>
                <a:lnTo>
                  <a:pt x="0" y="223773"/>
                </a:lnTo>
                <a:close/>
              </a:path>
            </a:pathLst>
          </a:custGeom>
          <a:ln w="1880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7" name="object 17"/>
          <p:cNvSpPr txBox="1"/>
          <p:nvPr/>
        </p:nvSpPr>
        <p:spPr>
          <a:xfrm>
            <a:off x="8356172" y="472278"/>
            <a:ext cx="394335" cy="2197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250" b="1" spc="-45" dirty="0">
                <a:latin typeface="Arial"/>
                <a:cs typeface="Arial"/>
              </a:rPr>
              <a:t>B</a:t>
            </a:r>
            <a:r>
              <a:rPr sz="1250" b="1" spc="-40" dirty="0">
                <a:latin typeface="Arial"/>
                <a:cs typeface="Arial"/>
              </a:rPr>
              <a:t>ac</a:t>
            </a:r>
            <a:r>
              <a:rPr sz="1250" b="1" spc="20" dirty="0">
                <a:latin typeface="Arial"/>
                <a:cs typeface="Arial"/>
              </a:rPr>
              <a:t>k</a:t>
            </a:r>
            <a:endParaRPr sz="1250" dirty="0">
              <a:latin typeface="Arial"/>
              <a:cs typeface="Arial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sldNum" sz="quarter" idx="7"/>
          </p:nvPr>
        </p:nvSpPr>
        <p:spPr>
          <a:xfrm>
            <a:off x="8753475" y="6474789"/>
            <a:ext cx="248920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650"/>
              </a:lnSpc>
            </a:pPr>
            <a:r>
              <a:rPr lang="en-US" dirty="0" smtClean="0"/>
              <a:t>6</a:t>
            </a:r>
            <a:endParaRPr dirty="0"/>
          </a:p>
        </p:txBody>
      </p:sp>
      <p:sp>
        <p:nvSpPr>
          <p:cNvPr id="20" name="TextBox 19"/>
          <p:cNvSpPr txBox="1"/>
          <p:nvPr/>
        </p:nvSpPr>
        <p:spPr>
          <a:xfrm>
            <a:off x="381000" y="6504801"/>
            <a:ext cx="3581400" cy="27699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ru-RU" sz="1200" dirty="0" smtClean="0">
                <a:solidFill>
                  <a:srgbClr val="FF0066"/>
                </a:solidFill>
              </a:rPr>
              <a:t>©</a:t>
            </a:r>
            <a:r>
              <a:rPr lang="en-US" sz="1200" dirty="0" smtClean="0">
                <a:solidFill>
                  <a:srgbClr val="FF0066"/>
                </a:solidFill>
              </a:rPr>
              <a:t> Reference on </a:t>
            </a:r>
            <a:r>
              <a:rPr lang="en-US" sz="1200" dirty="0" smtClean="0">
                <a:solidFill>
                  <a:srgbClr val="FF0066"/>
                </a:solidFill>
                <a:hlinkClick r:id="rId8"/>
              </a:rPr>
              <a:t>www.coloncancer.lv</a:t>
            </a:r>
            <a:r>
              <a:rPr lang="en-US" sz="1200" dirty="0" smtClean="0">
                <a:solidFill>
                  <a:srgbClr val="FF0066"/>
                </a:solidFill>
              </a:rPr>
              <a:t> is obligatory</a:t>
            </a:r>
            <a:endParaRPr lang="ru-RU" sz="1200" dirty="0">
              <a:solidFill>
                <a:srgbClr val="FF0066"/>
              </a:solidFill>
            </a:endParaRPr>
          </a:p>
        </p:txBody>
      </p:sp>
      <p:sp>
        <p:nvSpPr>
          <p:cNvPr id="21" name="object 5"/>
          <p:cNvSpPr txBox="1"/>
          <p:nvPr/>
        </p:nvSpPr>
        <p:spPr>
          <a:xfrm>
            <a:off x="487362" y="188912"/>
            <a:ext cx="7533005" cy="601447"/>
          </a:xfrm>
          <a:prstGeom prst="rect">
            <a:avLst/>
          </a:prstGeom>
          <a:solidFill>
            <a:srgbClr val="5CD430"/>
          </a:solidFill>
        </p:spPr>
        <p:txBody>
          <a:bodyPr vert="horz" wrap="square" lIns="0" tIns="39370" rIns="0" bIns="0" rtlCol="0">
            <a:spAutoFit/>
          </a:bodyPr>
          <a:lstStyle/>
          <a:p>
            <a:pPr marL="788035" algn="ctr">
              <a:lnSpc>
                <a:spcPct val="100000"/>
              </a:lnSpc>
              <a:spcBef>
                <a:spcPts val="310"/>
              </a:spcBef>
            </a:pPr>
            <a:r>
              <a:rPr sz="1600" b="1" i="1" spc="-5" dirty="0" smtClean="0">
                <a:latin typeface="Arial"/>
                <a:cs typeface="Arial"/>
              </a:rPr>
              <a:t>Prospects </a:t>
            </a:r>
            <a:r>
              <a:rPr sz="1600" b="1" i="1" dirty="0" smtClean="0">
                <a:latin typeface="Arial"/>
                <a:cs typeface="Arial"/>
              </a:rPr>
              <a:t>of </a:t>
            </a:r>
            <a:r>
              <a:rPr lang="en-US" sz="1600" b="1" i="1" spc="-5" dirty="0" smtClean="0">
                <a:latin typeface="Arial"/>
                <a:cs typeface="Arial"/>
              </a:rPr>
              <a:t>colon cancer </a:t>
            </a:r>
            <a:r>
              <a:rPr lang="lv-LV" sz="1600" b="1" i="1" spc="-5" dirty="0" smtClean="0">
                <a:latin typeface="Arial"/>
                <a:cs typeface="Arial"/>
              </a:rPr>
              <a:t>screening and treatment </a:t>
            </a:r>
            <a:endParaRPr lang="en-US" sz="1600" b="1" i="1" spc="-5" dirty="0" smtClean="0">
              <a:latin typeface="Arial"/>
              <a:cs typeface="Arial"/>
            </a:endParaRPr>
          </a:p>
          <a:p>
            <a:pPr marL="788035" algn="ctr">
              <a:lnSpc>
                <a:spcPct val="100000"/>
              </a:lnSpc>
              <a:spcBef>
                <a:spcPts val="310"/>
              </a:spcBef>
            </a:pPr>
            <a:r>
              <a:rPr b="1" i="1" dirty="0" smtClean="0">
                <a:latin typeface="Arial"/>
                <a:cs typeface="Arial"/>
              </a:rPr>
              <a:t>Part </a:t>
            </a:r>
            <a:r>
              <a:rPr b="1" i="1" dirty="0">
                <a:latin typeface="Arial"/>
                <a:cs typeface="Arial"/>
              </a:rPr>
              <a:t>3. </a:t>
            </a:r>
            <a:r>
              <a:rPr b="1" i="1" spc="-5" dirty="0">
                <a:latin typeface="Arial"/>
                <a:cs typeface="Arial"/>
              </a:rPr>
              <a:t>Amanual method of intubational</a:t>
            </a:r>
            <a:r>
              <a:rPr b="1" i="1" spc="-150" dirty="0">
                <a:latin typeface="Arial"/>
                <a:cs typeface="Arial"/>
              </a:rPr>
              <a:t> </a:t>
            </a:r>
            <a:r>
              <a:rPr b="1" i="1" spc="-5" dirty="0">
                <a:latin typeface="Arial"/>
                <a:cs typeface="Arial"/>
              </a:rPr>
              <a:t>colonoscopy</a:t>
            </a:r>
            <a:endParaRPr dirty="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451350" y="1363725"/>
            <a:ext cx="4200525" cy="49957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4446523" y="1358963"/>
            <a:ext cx="4210050" cy="5005705"/>
          </a:xfrm>
          <a:custGeom>
            <a:avLst/>
            <a:gdLst/>
            <a:ahLst/>
            <a:cxnLst/>
            <a:rect l="l" t="t" r="r" b="b"/>
            <a:pathLst>
              <a:path w="4210050" h="5005705">
                <a:moveTo>
                  <a:pt x="0" y="5005324"/>
                </a:moveTo>
                <a:lnTo>
                  <a:pt x="4210050" y="5005324"/>
                </a:lnTo>
                <a:lnTo>
                  <a:pt x="4210050" y="0"/>
                </a:lnTo>
                <a:lnTo>
                  <a:pt x="0" y="0"/>
                </a:lnTo>
                <a:lnTo>
                  <a:pt x="0" y="5005324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8161282" y="168116"/>
            <a:ext cx="753110" cy="224154"/>
          </a:xfrm>
          <a:custGeom>
            <a:avLst/>
            <a:gdLst/>
            <a:ahLst/>
            <a:cxnLst/>
            <a:rect l="l" t="t" r="r" b="b"/>
            <a:pathLst>
              <a:path w="753109" h="224154">
                <a:moveTo>
                  <a:pt x="0" y="223773"/>
                </a:moveTo>
                <a:lnTo>
                  <a:pt x="752557" y="223773"/>
                </a:lnTo>
                <a:lnTo>
                  <a:pt x="752557" y="0"/>
                </a:lnTo>
                <a:lnTo>
                  <a:pt x="0" y="0"/>
                </a:lnTo>
                <a:lnTo>
                  <a:pt x="0" y="223773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/>
          <p:nvPr/>
        </p:nvSpPr>
        <p:spPr>
          <a:xfrm>
            <a:off x="8161282" y="168116"/>
            <a:ext cx="753110" cy="224154"/>
          </a:xfrm>
          <a:custGeom>
            <a:avLst/>
            <a:gdLst/>
            <a:ahLst/>
            <a:cxnLst/>
            <a:rect l="l" t="t" r="r" b="b"/>
            <a:pathLst>
              <a:path w="753109" h="224154">
                <a:moveTo>
                  <a:pt x="0" y="223773"/>
                </a:moveTo>
                <a:lnTo>
                  <a:pt x="752557" y="223773"/>
                </a:lnTo>
                <a:lnTo>
                  <a:pt x="752557" y="0"/>
                </a:lnTo>
                <a:lnTo>
                  <a:pt x="0" y="0"/>
                </a:lnTo>
                <a:lnTo>
                  <a:pt x="0" y="223773"/>
                </a:lnTo>
                <a:close/>
              </a:path>
            </a:pathLst>
          </a:custGeom>
          <a:ln w="1880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8232542" y="167478"/>
            <a:ext cx="633730" cy="2197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250" b="1" spc="-35" dirty="0">
                <a:latin typeface="Arial"/>
                <a:cs typeface="Arial"/>
              </a:rPr>
              <a:t>Fo</a:t>
            </a:r>
            <a:r>
              <a:rPr sz="1250" b="1" spc="-30" dirty="0">
                <a:latin typeface="Arial"/>
                <a:cs typeface="Arial"/>
              </a:rPr>
              <a:t>rw</a:t>
            </a:r>
            <a:r>
              <a:rPr sz="1250" b="1" spc="-40" dirty="0">
                <a:latin typeface="Arial"/>
                <a:cs typeface="Arial"/>
              </a:rPr>
              <a:t>a</a:t>
            </a:r>
            <a:r>
              <a:rPr sz="1250" b="1" spc="-30" dirty="0">
                <a:latin typeface="Arial"/>
                <a:cs typeface="Arial"/>
              </a:rPr>
              <a:t>r</a:t>
            </a:r>
            <a:r>
              <a:rPr sz="1250" b="1" spc="20" dirty="0">
                <a:latin typeface="Arial"/>
                <a:cs typeface="Arial"/>
              </a:rPr>
              <a:t>d</a:t>
            </a:r>
            <a:endParaRPr sz="1250" dirty="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8161282" y="472916"/>
            <a:ext cx="753110" cy="224154"/>
          </a:xfrm>
          <a:custGeom>
            <a:avLst/>
            <a:gdLst/>
            <a:ahLst/>
            <a:cxnLst/>
            <a:rect l="l" t="t" r="r" b="b"/>
            <a:pathLst>
              <a:path w="753109" h="224154">
                <a:moveTo>
                  <a:pt x="0" y="223773"/>
                </a:moveTo>
                <a:lnTo>
                  <a:pt x="752557" y="223773"/>
                </a:lnTo>
                <a:lnTo>
                  <a:pt x="752557" y="0"/>
                </a:lnTo>
                <a:lnTo>
                  <a:pt x="0" y="0"/>
                </a:lnTo>
                <a:lnTo>
                  <a:pt x="0" y="223773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8"/>
          <p:cNvSpPr/>
          <p:nvPr/>
        </p:nvSpPr>
        <p:spPr>
          <a:xfrm>
            <a:off x="8161282" y="472916"/>
            <a:ext cx="753110" cy="224154"/>
          </a:xfrm>
          <a:custGeom>
            <a:avLst/>
            <a:gdLst/>
            <a:ahLst/>
            <a:cxnLst/>
            <a:rect l="l" t="t" r="r" b="b"/>
            <a:pathLst>
              <a:path w="753109" h="224154">
                <a:moveTo>
                  <a:pt x="0" y="223773"/>
                </a:moveTo>
                <a:lnTo>
                  <a:pt x="752557" y="223773"/>
                </a:lnTo>
                <a:lnTo>
                  <a:pt x="752557" y="0"/>
                </a:lnTo>
                <a:lnTo>
                  <a:pt x="0" y="0"/>
                </a:lnTo>
                <a:lnTo>
                  <a:pt x="0" y="223773"/>
                </a:lnTo>
                <a:close/>
              </a:path>
            </a:pathLst>
          </a:custGeom>
          <a:ln w="1880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" name="object 9"/>
          <p:cNvSpPr txBox="1"/>
          <p:nvPr/>
        </p:nvSpPr>
        <p:spPr>
          <a:xfrm>
            <a:off x="8356172" y="472278"/>
            <a:ext cx="394335" cy="2197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250" b="1" spc="-45" dirty="0">
                <a:latin typeface="Arial"/>
                <a:cs typeface="Arial"/>
              </a:rPr>
              <a:t>B</a:t>
            </a:r>
            <a:r>
              <a:rPr sz="1250" b="1" spc="-40" dirty="0">
                <a:latin typeface="Arial"/>
                <a:cs typeface="Arial"/>
              </a:rPr>
              <a:t>ac</a:t>
            </a:r>
            <a:r>
              <a:rPr sz="1250" b="1" spc="20" dirty="0">
                <a:latin typeface="Arial"/>
                <a:cs typeface="Arial"/>
              </a:rPr>
              <a:t>k</a:t>
            </a:r>
            <a:endParaRPr sz="1250" dirty="0">
              <a:latin typeface="Arial"/>
              <a:cs typeface="Arial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xfrm>
            <a:off x="8753475" y="6474789"/>
            <a:ext cx="248920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650"/>
              </a:lnSpc>
            </a:pPr>
            <a:r>
              <a:rPr lang="en-US" dirty="0" smtClean="0"/>
              <a:t>7</a:t>
            </a:r>
            <a:endParaRPr dirty="0"/>
          </a:p>
        </p:txBody>
      </p:sp>
      <p:sp>
        <p:nvSpPr>
          <p:cNvPr id="11" name="object 11"/>
          <p:cNvSpPr txBox="1"/>
          <p:nvPr/>
        </p:nvSpPr>
        <p:spPr>
          <a:xfrm>
            <a:off x="442366" y="827618"/>
            <a:ext cx="6707505" cy="5733877"/>
          </a:xfrm>
          <a:prstGeom prst="rect">
            <a:avLst/>
          </a:prstGeom>
        </p:spPr>
        <p:txBody>
          <a:bodyPr vert="horz" wrap="square" lIns="0" tIns="102235" rIns="0" bIns="0" rtlCol="0">
            <a:spAutoFit/>
          </a:bodyPr>
          <a:lstStyle/>
          <a:p>
            <a:pPr marL="1717675">
              <a:lnSpc>
                <a:spcPct val="100000"/>
              </a:lnSpc>
              <a:spcBef>
                <a:spcPts val="805"/>
              </a:spcBef>
            </a:pPr>
            <a:r>
              <a:rPr lang="ru-RU" sz="1600" b="1" spc="-5" dirty="0" smtClean="0">
                <a:latin typeface="Arial"/>
                <a:cs typeface="Arial"/>
              </a:rPr>
              <a:t>7</a:t>
            </a:r>
            <a:r>
              <a:rPr sz="1600" b="1" spc="-5" dirty="0" smtClean="0">
                <a:latin typeface="Arial"/>
                <a:cs typeface="Arial"/>
              </a:rPr>
              <a:t>. </a:t>
            </a:r>
            <a:r>
              <a:rPr lang="en-US" sz="1600" b="1" spc="-5" dirty="0">
                <a:latin typeface="Arial"/>
                <a:cs typeface="Arial"/>
              </a:rPr>
              <a:t>Requirements to adequate colonoscopy</a:t>
            </a:r>
            <a:endParaRPr sz="1600" dirty="0">
              <a:latin typeface="Arial"/>
              <a:cs typeface="Arial"/>
            </a:endParaRPr>
          </a:p>
          <a:p>
            <a:pPr marL="43815" marR="2860675" algn="just">
              <a:lnSpc>
                <a:spcPct val="100000"/>
              </a:lnSpc>
            </a:pPr>
            <a:endParaRPr lang="en-US" sz="1600" spc="-5" dirty="0" smtClean="0">
              <a:latin typeface="Arial"/>
              <a:cs typeface="Arial"/>
            </a:endParaRPr>
          </a:p>
          <a:p>
            <a:pPr marL="43815" marR="2860675" algn="just">
              <a:lnSpc>
                <a:spcPct val="100000"/>
              </a:lnSpc>
              <a:spcBef>
                <a:spcPts val="705"/>
              </a:spcBef>
            </a:pPr>
            <a:r>
              <a:rPr sz="1600" spc="-5" dirty="0" smtClean="0">
                <a:latin typeface="Arial"/>
                <a:cs typeface="Arial"/>
              </a:rPr>
              <a:t>Adequate colonoscop</a:t>
            </a:r>
            <a:r>
              <a:rPr lang="en-US" sz="1600" spc="-5" dirty="0">
                <a:latin typeface="Arial"/>
                <a:cs typeface="Arial"/>
              </a:rPr>
              <a:t>y</a:t>
            </a:r>
            <a:r>
              <a:rPr sz="1600" spc="-5" dirty="0" smtClean="0">
                <a:latin typeface="Arial"/>
                <a:cs typeface="Arial"/>
              </a:rPr>
              <a:t> </a:t>
            </a:r>
            <a:r>
              <a:rPr lang="en-US" sz="1600" spc="-10" dirty="0" smtClean="0">
                <a:latin typeface="Arial"/>
                <a:cs typeface="Arial"/>
              </a:rPr>
              <a:t>must </a:t>
            </a:r>
            <a:r>
              <a:rPr sz="1600" spc="-10" dirty="0" smtClean="0">
                <a:latin typeface="Arial"/>
                <a:cs typeface="Arial"/>
              </a:rPr>
              <a:t>be</a:t>
            </a:r>
            <a:r>
              <a:rPr lang="en-US" sz="1600" spc="-10" dirty="0" smtClean="0">
                <a:latin typeface="Arial"/>
                <a:cs typeface="Arial"/>
              </a:rPr>
              <a:t>:</a:t>
            </a:r>
            <a:r>
              <a:rPr lang="ru-RU" sz="1600" spc="-10" dirty="0" smtClean="0">
                <a:latin typeface="Arial"/>
                <a:cs typeface="Arial"/>
              </a:rPr>
              <a:t> </a:t>
            </a:r>
          </a:p>
          <a:p>
            <a:pPr marL="575945" marR="2846070" indent="-342900">
              <a:lnSpc>
                <a:spcPts val="1730"/>
              </a:lnSpc>
              <a:spcBef>
                <a:spcPts val="935"/>
              </a:spcBef>
              <a:buFont typeface="+mj-lt"/>
              <a:buAutoNum type="arabicPeriod"/>
              <a:tabLst>
                <a:tab pos="511175" algn="l"/>
                <a:tab pos="511809" algn="l"/>
              </a:tabLst>
            </a:pPr>
            <a:r>
              <a:rPr lang="en-US" sz="1600" spc="-5" dirty="0" smtClean="0">
                <a:latin typeface="Arial"/>
                <a:cs typeface="Arial"/>
              </a:rPr>
              <a:t>E</a:t>
            </a:r>
            <a:r>
              <a:rPr sz="1600" spc="-5" dirty="0" smtClean="0">
                <a:latin typeface="Arial"/>
                <a:cs typeface="Arial"/>
              </a:rPr>
              <a:t>rgonomic</a:t>
            </a:r>
            <a:r>
              <a:rPr sz="1600" spc="-5" dirty="0">
                <a:latin typeface="Arial"/>
                <a:cs typeface="Arial"/>
              </a:rPr>
              <a:t>, </a:t>
            </a:r>
            <a:r>
              <a:rPr lang="en-US" sz="1600" spc="-5" dirty="0" smtClean="0">
                <a:latin typeface="Arial"/>
                <a:cs typeface="Arial"/>
              </a:rPr>
              <a:t>i.e. to ensure convenient colon intubation.</a:t>
            </a:r>
            <a:endParaRPr sz="1600" spc="-5" dirty="0">
              <a:latin typeface="Arial"/>
              <a:cs typeface="Arial"/>
            </a:endParaRPr>
          </a:p>
          <a:p>
            <a:pPr marL="575945" indent="-342900">
              <a:lnSpc>
                <a:spcPts val="1825"/>
              </a:lnSpc>
              <a:spcBef>
                <a:spcPts val="935"/>
              </a:spcBef>
              <a:buFont typeface="+mj-lt"/>
              <a:buAutoNum type="arabicPeriod"/>
              <a:tabLst>
                <a:tab pos="511175" algn="l"/>
                <a:tab pos="511809" algn="l"/>
              </a:tabLst>
            </a:pPr>
            <a:r>
              <a:rPr lang="en-US" sz="1600" spc="-5" dirty="0" err="1" smtClean="0">
                <a:latin typeface="Arial"/>
                <a:cs typeface="Arial"/>
              </a:rPr>
              <a:t>A</a:t>
            </a:r>
            <a:r>
              <a:rPr sz="1600" spc="-5" dirty="0" err="1" smtClean="0">
                <a:latin typeface="Arial"/>
                <a:cs typeface="Arial"/>
              </a:rPr>
              <a:t>traumatic</a:t>
            </a:r>
            <a:r>
              <a:rPr lang="en-US" sz="1600" spc="-5" dirty="0" smtClean="0">
                <a:latin typeface="Arial"/>
                <a:cs typeface="Arial"/>
              </a:rPr>
              <a:t>, i.e.</a:t>
            </a:r>
            <a:r>
              <a:rPr sz="1600" spc="-5" dirty="0" smtClean="0">
                <a:latin typeface="Arial"/>
                <a:cs typeface="Arial"/>
              </a:rPr>
              <a:t> </a:t>
            </a:r>
            <a:r>
              <a:rPr lang="en-US" sz="1600" spc="-5" dirty="0">
                <a:latin typeface="Arial"/>
                <a:cs typeface="Arial"/>
              </a:rPr>
              <a:t>intubation must not </a:t>
            </a:r>
            <a:endParaRPr lang="en-US" sz="1600" spc="-5" dirty="0" smtClean="0">
              <a:latin typeface="Arial"/>
              <a:cs typeface="Arial"/>
            </a:endParaRPr>
          </a:p>
          <a:p>
            <a:pPr marL="233045">
              <a:lnSpc>
                <a:spcPts val="1825"/>
              </a:lnSpc>
              <a:tabLst>
                <a:tab pos="511175" algn="l"/>
                <a:tab pos="511809" algn="l"/>
              </a:tabLst>
            </a:pPr>
            <a:r>
              <a:rPr lang="en-US" sz="1600" spc="-5" dirty="0" smtClean="0">
                <a:latin typeface="Arial"/>
                <a:cs typeface="Arial"/>
              </a:rPr>
              <a:t>      damage  </a:t>
            </a:r>
            <a:r>
              <a:rPr lang="en-US" sz="1600" spc="-5" dirty="0">
                <a:latin typeface="Arial"/>
                <a:cs typeface="Arial"/>
              </a:rPr>
              <a:t>colon</a:t>
            </a:r>
            <a:r>
              <a:rPr lang="en-US" sz="1600" spc="-5" dirty="0" smtClean="0">
                <a:latin typeface="Arial"/>
                <a:cs typeface="Arial"/>
              </a:rPr>
              <a:t>.</a:t>
            </a:r>
            <a:endParaRPr lang="en-US" sz="1600" spc="-5" dirty="0">
              <a:latin typeface="Arial"/>
              <a:cs typeface="Arial"/>
            </a:endParaRPr>
          </a:p>
          <a:p>
            <a:pPr marL="575945" indent="-342900">
              <a:lnSpc>
                <a:spcPts val="1825"/>
              </a:lnSpc>
              <a:spcBef>
                <a:spcPts val="935"/>
              </a:spcBef>
              <a:buFont typeface="+mj-lt"/>
              <a:buAutoNum type="arabicPeriod" startAt="3"/>
              <a:tabLst>
                <a:tab pos="511175" algn="l"/>
                <a:tab pos="511809" algn="l"/>
              </a:tabLst>
            </a:pPr>
            <a:r>
              <a:rPr lang="en-US" sz="1600" spc="-5" dirty="0" smtClean="0">
                <a:latin typeface="Arial"/>
                <a:cs typeface="Arial"/>
              </a:rPr>
              <a:t>Painless, i.e. should not require </a:t>
            </a:r>
          </a:p>
          <a:p>
            <a:pPr marL="233045">
              <a:lnSpc>
                <a:spcPts val="1825"/>
              </a:lnSpc>
              <a:tabLst>
                <a:tab pos="511175" algn="l"/>
                <a:tab pos="511809" algn="l"/>
              </a:tabLst>
            </a:pPr>
            <a:r>
              <a:rPr lang="en-US" sz="1600" spc="-5" dirty="0" smtClean="0">
                <a:latin typeface="Arial"/>
                <a:cs typeface="Arial"/>
              </a:rPr>
              <a:t>      anesthesia</a:t>
            </a:r>
            <a:r>
              <a:rPr sz="1600" spc="-5" dirty="0" smtClean="0">
                <a:latin typeface="Arial"/>
                <a:cs typeface="Arial"/>
              </a:rPr>
              <a:t>.</a:t>
            </a:r>
            <a:endParaRPr sz="1600" dirty="0">
              <a:latin typeface="Arial"/>
              <a:cs typeface="Arial"/>
            </a:endParaRPr>
          </a:p>
          <a:p>
            <a:pPr marL="575945" indent="-342900">
              <a:lnSpc>
                <a:spcPts val="1825"/>
              </a:lnSpc>
              <a:spcBef>
                <a:spcPts val="935"/>
              </a:spcBef>
              <a:buFont typeface="+mj-lt"/>
              <a:buAutoNum type="arabicPeriod" startAt="4"/>
              <a:tabLst>
                <a:tab pos="511175" algn="l"/>
                <a:tab pos="511809" algn="l"/>
              </a:tabLst>
            </a:pPr>
            <a:r>
              <a:rPr lang="en-US" sz="1600" spc="-5" dirty="0" smtClean="0">
                <a:latin typeface="Arial"/>
                <a:cs typeface="Arial"/>
              </a:rPr>
              <a:t>Complete, </a:t>
            </a:r>
            <a:r>
              <a:rPr lang="en-US" sz="1600" spc="-5" dirty="0">
                <a:latin typeface="Arial"/>
                <a:cs typeface="Arial"/>
              </a:rPr>
              <a:t>i.e. </a:t>
            </a:r>
            <a:r>
              <a:rPr lang="en-US" sz="1600" spc="-5" dirty="0" smtClean="0">
                <a:latin typeface="Arial"/>
                <a:cs typeface="Arial"/>
              </a:rPr>
              <a:t>must ensure intubation </a:t>
            </a:r>
            <a:endParaRPr lang="en-US" sz="1600" spc="-5" dirty="0">
              <a:latin typeface="Arial"/>
              <a:cs typeface="Arial"/>
            </a:endParaRPr>
          </a:p>
          <a:p>
            <a:pPr marL="233045">
              <a:lnSpc>
                <a:spcPts val="1825"/>
              </a:lnSpc>
              <a:tabLst>
                <a:tab pos="511175" algn="l"/>
                <a:tab pos="511809" algn="l"/>
              </a:tabLst>
            </a:pPr>
            <a:r>
              <a:rPr lang="en-US" sz="1600" spc="-5" dirty="0">
                <a:latin typeface="Arial"/>
                <a:cs typeface="Arial"/>
              </a:rPr>
              <a:t>     </a:t>
            </a:r>
            <a:r>
              <a:rPr lang="en-US" sz="1600" spc="-5" dirty="0" smtClean="0">
                <a:latin typeface="Arial"/>
                <a:cs typeface="Arial"/>
              </a:rPr>
              <a:t>  till caecum.</a:t>
            </a:r>
            <a:endParaRPr lang="en-US" sz="1600" dirty="0">
              <a:latin typeface="Arial"/>
              <a:cs typeface="Arial"/>
            </a:endParaRPr>
          </a:p>
          <a:p>
            <a:pPr marL="575945" indent="-342900">
              <a:lnSpc>
                <a:spcPts val="1825"/>
              </a:lnSpc>
              <a:spcBef>
                <a:spcPts val="935"/>
              </a:spcBef>
              <a:buFont typeface="+mj-lt"/>
              <a:buAutoNum type="arabicPeriod" startAt="5"/>
              <a:tabLst>
                <a:tab pos="511175" algn="l"/>
                <a:tab pos="511809" algn="l"/>
              </a:tabLst>
            </a:pPr>
            <a:r>
              <a:rPr lang="en-US" sz="1600" spc="-5" dirty="0" smtClean="0">
                <a:latin typeface="Arial"/>
                <a:cs typeface="Arial"/>
              </a:rPr>
              <a:t>Proportional, </a:t>
            </a:r>
            <a:r>
              <a:rPr lang="en-US" sz="1600" spc="-5" dirty="0">
                <a:latin typeface="Arial"/>
                <a:cs typeface="Arial"/>
              </a:rPr>
              <a:t>i.e. </a:t>
            </a:r>
            <a:r>
              <a:rPr lang="en-US" sz="1600" spc="-5" dirty="0" smtClean="0">
                <a:latin typeface="Arial"/>
                <a:cs typeface="Arial"/>
              </a:rPr>
              <a:t>intubated colon part</a:t>
            </a:r>
            <a:endParaRPr lang="en-US" sz="1600" spc="-5" dirty="0">
              <a:latin typeface="Arial"/>
              <a:cs typeface="Arial"/>
            </a:endParaRPr>
          </a:p>
          <a:p>
            <a:pPr marL="233045">
              <a:lnSpc>
                <a:spcPts val="1825"/>
              </a:lnSpc>
              <a:tabLst>
                <a:tab pos="511175" algn="l"/>
                <a:tab pos="511809" algn="l"/>
              </a:tabLst>
            </a:pPr>
            <a:r>
              <a:rPr lang="en-US" sz="1600" spc="-5" dirty="0">
                <a:latin typeface="Arial"/>
                <a:cs typeface="Arial"/>
              </a:rPr>
              <a:t>     </a:t>
            </a:r>
            <a:r>
              <a:rPr lang="en-US" sz="1600" spc="-5" dirty="0" smtClean="0">
                <a:latin typeface="Arial"/>
                <a:cs typeface="Arial"/>
              </a:rPr>
              <a:t> must correspond to the length of </a:t>
            </a:r>
          </a:p>
          <a:p>
            <a:pPr marL="233045">
              <a:lnSpc>
                <a:spcPts val="1825"/>
              </a:lnSpc>
              <a:tabLst>
                <a:tab pos="511175" algn="l"/>
                <a:tab pos="511809" algn="l"/>
              </a:tabLst>
            </a:pPr>
            <a:r>
              <a:rPr lang="en-US" sz="1600" spc="-5" dirty="0">
                <a:latin typeface="Arial"/>
                <a:cs typeface="Arial"/>
              </a:rPr>
              <a:t> </a:t>
            </a:r>
            <a:r>
              <a:rPr lang="en-US" sz="1600" spc="-5" dirty="0" smtClean="0">
                <a:latin typeface="Arial"/>
                <a:cs typeface="Arial"/>
              </a:rPr>
              <a:t>     </a:t>
            </a:r>
            <a:r>
              <a:rPr lang="en-US" sz="1600" spc="-5" dirty="0" err="1" smtClean="0">
                <a:latin typeface="Arial"/>
                <a:cs typeface="Arial"/>
              </a:rPr>
              <a:t>colonoscope</a:t>
            </a:r>
            <a:r>
              <a:rPr lang="en-US" sz="1600" spc="-5" dirty="0" smtClean="0">
                <a:latin typeface="Arial"/>
                <a:cs typeface="Arial"/>
              </a:rPr>
              <a:t>.</a:t>
            </a:r>
            <a:endParaRPr lang="en-US" sz="1600" dirty="0">
              <a:latin typeface="Arial"/>
              <a:cs typeface="Arial"/>
            </a:endParaRPr>
          </a:p>
          <a:p>
            <a:pPr marL="12700" marR="2837180" algn="just">
              <a:lnSpc>
                <a:spcPct val="100000"/>
              </a:lnSpc>
              <a:spcBef>
                <a:spcPts val="645"/>
              </a:spcBef>
            </a:pPr>
            <a:r>
              <a:rPr lang="en-US" sz="1600" spc="-5" dirty="0" smtClean="0">
                <a:latin typeface="Arial"/>
                <a:cs typeface="Arial"/>
              </a:rPr>
              <a:t>New </a:t>
            </a:r>
            <a:r>
              <a:rPr sz="1600" spc="-5" dirty="0" smtClean="0">
                <a:latin typeface="Arial"/>
                <a:cs typeface="Arial"/>
              </a:rPr>
              <a:t>colonoscop</a:t>
            </a:r>
            <a:r>
              <a:rPr lang="en-US" sz="1600" spc="-5" dirty="0" smtClean="0">
                <a:latin typeface="Arial"/>
                <a:cs typeface="Arial"/>
              </a:rPr>
              <a:t>y also</a:t>
            </a:r>
            <a:r>
              <a:rPr lang="ru-RU" sz="1600" spc="-5" dirty="0" smtClean="0">
                <a:latin typeface="Arial"/>
                <a:cs typeface="Arial"/>
              </a:rPr>
              <a:t> </a:t>
            </a:r>
            <a:r>
              <a:rPr sz="1600" spc="-5" dirty="0" smtClean="0">
                <a:latin typeface="Arial"/>
                <a:cs typeface="Arial"/>
              </a:rPr>
              <a:t>should</a:t>
            </a:r>
            <a:r>
              <a:rPr sz="1600" spc="-5" dirty="0">
                <a:latin typeface="Arial"/>
                <a:cs typeface="Arial"/>
              </a:rPr>
              <a:t>:</a:t>
            </a:r>
            <a:endParaRPr sz="1600" dirty="0">
              <a:latin typeface="Arial"/>
              <a:cs typeface="Arial"/>
            </a:endParaRPr>
          </a:p>
          <a:p>
            <a:pPr marL="511175" marR="2925445" indent="-278130">
              <a:lnSpc>
                <a:spcPts val="1689"/>
              </a:lnSpc>
              <a:spcBef>
                <a:spcPts val="710"/>
              </a:spcBef>
              <a:buChar char="•"/>
              <a:tabLst>
                <a:tab pos="511175" algn="l"/>
                <a:tab pos="511809" algn="l"/>
              </a:tabLst>
            </a:pPr>
            <a:r>
              <a:rPr lang="en-US" sz="2400" spc="-7" baseline="1736" dirty="0" smtClean="0">
                <a:latin typeface="Arial"/>
                <a:cs typeface="Arial"/>
              </a:rPr>
              <a:t>P</a:t>
            </a:r>
            <a:r>
              <a:rPr sz="2400" spc="-7" baseline="1736" dirty="0" smtClean="0">
                <a:latin typeface="Arial"/>
                <a:cs typeface="Arial"/>
              </a:rPr>
              <a:t>rovide </a:t>
            </a:r>
            <a:r>
              <a:rPr sz="2400" spc="-7" baseline="1736" dirty="0">
                <a:latin typeface="Arial"/>
                <a:cs typeface="Arial"/>
              </a:rPr>
              <a:t>biopsy and </a:t>
            </a:r>
            <a:r>
              <a:rPr lang="en-US" sz="2400" spc="-7" baseline="1736" dirty="0" smtClean="0">
                <a:latin typeface="Arial"/>
                <a:cs typeface="Arial"/>
              </a:rPr>
              <a:t>a number of </a:t>
            </a:r>
            <a:r>
              <a:rPr sz="2400" spc="-7" baseline="1736" dirty="0" smtClean="0">
                <a:latin typeface="Arial"/>
                <a:cs typeface="Arial"/>
              </a:rPr>
              <a:t>other endoscopy</a:t>
            </a:r>
            <a:r>
              <a:rPr lang="ru-RU" sz="2400" spc="-7" baseline="1736" dirty="0" smtClean="0">
                <a:latin typeface="Arial"/>
                <a:cs typeface="Arial"/>
              </a:rPr>
              <a:t> </a:t>
            </a:r>
            <a:r>
              <a:rPr sz="1600" spc="-5" dirty="0" smtClean="0">
                <a:latin typeface="Arial"/>
                <a:cs typeface="Arial"/>
              </a:rPr>
              <a:t>operations</a:t>
            </a:r>
            <a:r>
              <a:rPr lang="en-US" sz="1600" spc="-5" dirty="0">
                <a:latin typeface="Arial"/>
                <a:cs typeface="Arial"/>
              </a:rPr>
              <a:t>.</a:t>
            </a:r>
            <a:endParaRPr sz="1600" dirty="0">
              <a:latin typeface="Arial"/>
              <a:cs typeface="Arial"/>
            </a:endParaRPr>
          </a:p>
          <a:p>
            <a:pPr marL="533400" marR="2933700" indent="-300355">
              <a:lnSpc>
                <a:spcPct val="89100"/>
              </a:lnSpc>
              <a:spcBef>
                <a:spcPts val="894"/>
              </a:spcBef>
              <a:buChar char="•"/>
              <a:tabLst>
                <a:tab pos="533400" algn="l"/>
                <a:tab pos="534035" algn="l"/>
              </a:tabLst>
            </a:pPr>
            <a:r>
              <a:rPr lang="en-US" sz="2400" spc="-7" baseline="1736" dirty="0">
                <a:latin typeface="Arial"/>
                <a:cs typeface="Arial"/>
              </a:rPr>
              <a:t>E</a:t>
            </a:r>
            <a:r>
              <a:rPr sz="2400" spc="-7" baseline="1736" dirty="0" smtClean="0">
                <a:latin typeface="Arial"/>
                <a:cs typeface="Arial"/>
              </a:rPr>
              <a:t>xclude </a:t>
            </a:r>
            <a:r>
              <a:rPr sz="2400" spc="-7" baseline="1736" dirty="0">
                <a:latin typeface="Arial"/>
                <a:cs typeface="Arial"/>
              </a:rPr>
              <a:t>cross-infection of </a:t>
            </a:r>
            <a:r>
              <a:rPr sz="2400" spc="-7" baseline="1736" dirty="0" smtClean="0">
                <a:latin typeface="Arial"/>
                <a:cs typeface="Arial"/>
              </a:rPr>
              <a:t>patients</a:t>
            </a:r>
            <a:r>
              <a:rPr lang="ru-RU" sz="2400" spc="-7" baseline="1736" dirty="0" smtClean="0">
                <a:latin typeface="Arial"/>
                <a:cs typeface="Arial"/>
              </a:rPr>
              <a:t> </a:t>
            </a:r>
            <a:r>
              <a:rPr sz="1600" spc="-5" dirty="0" smtClean="0">
                <a:solidFill>
                  <a:srgbClr val="0070C0"/>
                </a:solidFill>
                <a:latin typeface="Arial"/>
                <a:cs typeface="Arial"/>
              </a:rPr>
              <a:t>(</a:t>
            </a:r>
            <a:r>
              <a:rPr sz="1600" spc="-5" dirty="0" smtClean="0">
                <a:solidFill>
                  <a:srgbClr val="0070C0"/>
                </a:solidFill>
                <a:latin typeface="Arial"/>
                <a:cs typeface="Arial"/>
                <a:hlinkClick r:id="rId3" action="ppaction://hlinkfile"/>
              </a:rPr>
              <a:t>see </a:t>
            </a:r>
            <a:r>
              <a:rPr lang="en-US" sz="1600" spc="-5" dirty="0" smtClean="0">
                <a:solidFill>
                  <a:srgbClr val="0070C0"/>
                </a:solidFill>
                <a:latin typeface="Arial"/>
                <a:cs typeface="Arial"/>
                <a:hlinkClick r:id="rId3" action="ppaction://hlinkfile"/>
              </a:rPr>
              <a:t>Part 1</a:t>
            </a:r>
            <a:r>
              <a:rPr sz="1600" spc="-5" dirty="0" smtClean="0">
                <a:solidFill>
                  <a:srgbClr val="0070C0"/>
                </a:solidFill>
                <a:latin typeface="Arial"/>
                <a:cs typeface="Arial"/>
                <a:hlinkClick r:id="rId3" action="ppaction://hlinkfile"/>
              </a:rPr>
              <a:t>, Aseptic</a:t>
            </a:r>
            <a:r>
              <a:rPr lang="ru-RU" sz="1600" spc="-5" dirty="0" smtClean="0">
                <a:solidFill>
                  <a:srgbClr val="0070C0"/>
                </a:solidFill>
                <a:latin typeface="Arial"/>
                <a:cs typeface="Arial"/>
                <a:hlinkClick r:id="rId3" action="ppaction://hlinkfile"/>
              </a:rPr>
              <a:t> </a:t>
            </a:r>
            <a:r>
              <a:rPr sz="1600" spc="-5" dirty="0" smtClean="0">
                <a:solidFill>
                  <a:srgbClr val="0070C0"/>
                </a:solidFill>
                <a:latin typeface="Arial"/>
                <a:cs typeface="Arial"/>
                <a:hlinkClick r:id="rId3" action="ppaction://hlinkfile"/>
              </a:rPr>
              <a:t>method of flexible</a:t>
            </a:r>
            <a:r>
              <a:rPr lang="ru-RU" sz="1600" spc="-5" dirty="0" smtClean="0">
                <a:solidFill>
                  <a:srgbClr val="0070C0"/>
                </a:solidFill>
                <a:latin typeface="Arial"/>
                <a:cs typeface="Arial"/>
                <a:hlinkClick r:id="rId3" action="ppaction://hlinkfile"/>
              </a:rPr>
              <a:t> </a:t>
            </a:r>
            <a:r>
              <a:rPr sz="1600" spc="-5" dirty="0" smtClean="0">
                <a:solidFill>
                  <a:srgbClr val="0070C0"/>
                </a:solidFill>
                <a:latin typeface="Arial"/>
                <a:cs typeface="Arial"/>
                <a:hlinkClick r:id="rId3" action="ppaction://hlinkfile"/>
              </a:rPr>
              <a:t>endoscopy</a:t>
            </a:r>
            <a:r>
              <a:rPr sz="1600" spc="-5" dirty="0">
                <a:solidFill>
                  <a:srgbClr val="0070C0"/>
                </a:solidFill>
                <a:latin typeface="Arial"/>
                <a:cs typeface="Arial"/>
              </a:rPr>
              <a:t>).</a:t>
            </a:r>
            <a:endParaRPr sz="1600" dirty="0">
              <a:solidFill>
                <a:srgbClr val="0070C0"/>
              </a:solidFill>
              <a:latin typeface="Arial"/>
              <a:cs typeface="Arial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81000" y="6504801"/>
            <a:ext cx="3581400" cy="27699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ru-RU" sz="1200" dirty="0" smtClean="0">
                <a:solidFill>
                  <a:srgbClr val="FF0066"/>
                </a:solidFill>
              </a:rPr>
              <a:t>©</a:t>
            </a:r>
            <a:r>
              <a:rPr lang="en-US" sz="1200" dirty="0" smtClean="0">
                <a:solidFill>
                  <a:srgbClr val="FF0066"/>
                </a:solidFill>
              </a:rPr>
              <a:t> Reference on </a:t>
            </a:r>
            <a:r>
              <a:rPr lang="en-US" sz="1200" dirty="0" smtClean="0">
                <a:solidFill>
                  <a:srgbClr val="FF0066"/>
                </a:solidFill>
                <a:hlinkClick r:id="rId4"/>
              </a:rPr>
              <a:t>www.coloncancer.lv</a:t>
            </a:r>
            <a:r>
              <a:rPr lang="en-US" sz="1200" dirty="0" smtClean="0">
                <a:solidFill>
                  <a:srgbClr val="FF0066"/>
                </a:solidFill>
              </a:rPr>
              <a:t> is obligatory</a:t>
            </a:r>
            <a:endParaRPr lang="ru-RU" sz="1200" dirty="0">
              <a:solidFill>
                <a:srgbClr val="FF0066"/>
              </a:solidFill>
            </a:endParaRPr>
          </a:p>
        </p:txBody>
      </p:sp>
      <p:sp>
        <p:nvSpPr>
          <p:cNvPr id="14" name="object 5"/>
          <p:cNvSpPr txBox="1"/>
          <p:nvPr/>
        </p:nvSpPr>
        <p:spPr>
          <a:xfrm>
            <a:off x="487362" y="188912"/>
            <a:ext cx="7533005" cy="601447"/>
          </a:xfrm>
          <a:prstGeom prst="rect">
            <a:avLst/>
          </a:prstGeom>
          <a:solidFill>
            <a:srgbClr val="5CD430"/>
          </a:solidFill>
        </p:spPr>
        <p:txBody>
          <a:bodyPr vert="horz" wrap="square" lIns="0" tIns="39370" rIns="0" bIns="0" rtlCol="0">
            <a:spAutoFit/>
          </a:bodyPr>
          <a:lstStyle/>
          <a:p>
            <a:pPr marL="788035" algn="ctr">
              <a:lnSpc>
                <a:spcPct val="100000"/>
              </a:lnSpc>
              <a:spcBef>
                <a:spcPts val="310"/>
              </a:spcBef>
            </a:pPr>
            <a:r>
              <a:rPr sz="1600" b="1" i="1" spc="-5" dirty="0" smtClean="0">
                <a:latin typeface="Arial"/>
                <a:cs typeface="Arial"/>
              </a:rPr>
              <a:t>Prospects </a:t>
            </a:r>
            <a:r>
              <a:rPr sz="1600" b="1" i="1" dirty="0" smtClean="0">
                <a:latin typeface="Arial"/>
                <a:cs typeface="Arial"/>
              </a:rPr>
              <a:t>of </a:t>
            </a:r>
            <a:r>
              <a:rPr lang="en-US" sz="1600" b="1" i="1" spc="-5" dirty="0" smtClean="0">
                <a:latin typeface="Arial"/>
                <a:cs typeface="Arial"/>
              </a:rPr>
              <a:t>colon cancer </a:t>
            </a:r>
            <a:r>
              <a:rPr lang="lv-LV" sz="1600" b="1" i="1" spc="-5" dirty="0" smtClean="0">
                <a:latin typeface="Arial"/>
                <a:cs typeface="Arial"/>
              </a:rPr>
              <a:t>screening and treatment </a:t>
            </a:r>
            <a:endParaRPr lang="en-US" sz="1600" b="1" i="1" spc="-5" dirty="0" smtClean="0">
              <a:latin typeface="Arial"/>
              <a:cs typeface="Arial"/>
            </a:endParaRPr>
          </a:p>
          <a:p>
            <a:pPr marL="788035" algn="ctr">
              <a:lnSpc>
                <a:spcPct val="100000"/>
              </a:lnSpc>
              <a:spcBef>
                <a:spcPts val="310"/>
              </a:spcBef>
            </a:pPr>
            <a:r>
              <a:rPr b="1" i="1" dirty="0" smtClean="0">
                <a:latin typeface="Arial"/>
                <a:cs typeface="Arial"/>
              </a:rPr>
              <a:t>Part </a:t>
            </a:r>
            <a:r>
              <a:rPr b="1" i="1" dirty="0">
                <a:latin typeface="Arial"/>
                <a:cs typeface="Arial"/>
              </a:rPr>
              <a:t>3. </a:t>
            </a:r>
            <a:r>
              <a:rPr b="1" i="1" spc="-5" dirty="0">
                <a:latin typeface="Arial"/>
                <a:cs typeface="Arial"/>
              </a:rPr>
              <a:t>Amanual method of intubational</a:t>
            </a:r>
            <a:r>
              <a:rPr b="1" i="1" spc="-150" dirty="0">
                <a:latin typeface="Arial"/>
                <a:cs typeface="Arial"/>
              </a:rPr>
              <a:t> </a:t>
            </a:r>
            <a:r>
              <a:rPr b="1" i="1" spc="-5" dirty="0">
                <a:latin typeface="Arial"/>
                <a:cs typeface="Arial"/>
              </a:rPr>
              <a:t>colonoscopy</a:t>
            </a:r>
            <a:endParaRPr dirty="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62000" y="2743200"/>
            <a:ext cx="7594172" cy="37242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762000" y="2743200"/>
            <a:ext cx="7594172" cy="3729037"/>
          </a:xfrm>
          <a:custGeom>
            <a:avLst/>
            <a:gdLst/>
            <a:ahLst/>
            <a:cxnLst/>
            <a:rect l="l" t="t" r="r" b="b"/>
            <a:pathLst>
              <a:path w="7231380" h="3648075">
                <a:moveTo>
                  <a:pt x="0" y="3648075"/>
                </a:moveTo>
                <a:lnTo>
                  <a:pt x="7230999" y="3648075"/>
                </a:lnTo>
                <a:lnTo>
                  <a:pt x="7230999" y="0"/>
                </a:lnTo>
                <a:lnTo>
                  <a:pt x="0" y="0"/>
                </a:lnTo>
                <a:lnTo>
                  <a:pt x="0" y="3648075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442366" y="856132"/>
            <a:ext cx="8307070" cy="1641475"/>
          </a:xfrm>
          <a:prstGeom prst="rect">
            <a:avLst/>
          </a:prstGeom>
        </p:spPr>
        <p:txBody>
          <a:bodyPr vert="horz" wrap="square" lIns="0" tIns="8636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80"/>
              </a:spcBef>
            </a:pPr>
            <a:r>
              <a:rPr lang="en-US" sz="1600" b="1" spc="-5" dirty="0" smtClean="0">
                <a:latin typeface="Arial"/>
                <a:cs typeface="Arial"/>
              </a:rPr>
              <a:t>8</a:t>
            </a:r>
            <a:r>
              <a:rPr sz="1600" b="1" spc="-5" dirty="0" smtClean="0">
                <a:latin typeface="Arial"/>
                <a:cs typeface="Arial"/>
              </a:rPr>
              <a:t>. </a:t>
            </a:r>
            <a:r>
              <a:rPr lang="en-US" sz="1600" b="1" spc="-10" dirty="0" err="1">
                <a:latin typeface="Arial"/>
                <a:cs typeface="Arial"/>
              </a:rPr>
              <a:t>L.Euler</a:t>
            </a:r>
            <a:r>
              <a:rPr lang="en-US" sz="1600" b="1" spc="-10" dirty="0">
                <a:latin typeface="Arial"/>
                <a:cs typeface="Arial"/>
              </a:rPr>
              <a:t> Q</a:t>
            </a:r>
            <a:r>
              <a:rPr lang="en-US" sz="1600" b="1" spc="-10" baseline="-25000" dirty="0">
                <a:latin typeface="Arial"/>
                <a:cs typeface="Arial"/>
              </a:rPr>
              <a:t>1</a:t>
            </a:r>
            <a:r>
              <a:rPr lang="en-US" sz="1600" b="1" spc="-10" dirty="0">
                <a:latin typeface="Arial"/>
                <a:cs typeface="Arial"/>
              </a:rPr>
              <a:t>/Q</a:t>
            </a:r>
            <a:r>
              <a:rPr lang="en-US" sz="1600" b="1" spc="-10" baseline="-25000" dirty="0">
                <a:latin typeface="Arial"/>
                <a:cs typeface="Arial"/>
              </a:rPr>
              <a:t>2</a:t>
            </a:r>
            <a:r>
              <a:rPr lang="en-US" sz="1600" b="1" spc="-10" dirty="0">
                <a:latin typeface="Arial"/>
                <a:cs typeface="Arial"/>
              </a:rPr>
              <a:t>=e</a:t>
            </a:r>
            <a:r>
              <a:rPr lang="en-US" sz="1600" b="1" spc="-10" baseline="30000" dirty="0">
                <a:latin typeface="Arial"/>
                <a:cs typeface="Arial"/>
              </a:rPr>
              <a:t>αƒ</a:t>
            </a:r>
            <a:r>
              <a:rPr lang="en-US" sz="1600" b="1" spc="-10" dirty="0">
                <a:latin typeface="Arial"/>
                <a:cs typeface="Arial"/>
              </a:rPr>
              <a:t> formula – theoretical framework of intestinal intubation</a:t>
            </a:r>
            <a:endParaRPr sz="1600" dirty="0">
              <a:latin typeface="Arial"/>
              <a:cs typeface="Arial"/>
            </a:endParaRPr>
          </a:p>
          <a:p>
            <a:pPr marL="12700" marR="5080" algn="just">
              <a:lnSpc>
                <a:spcPct val="100000"/>
              </a:lnSpc>
              <a:spcBef>
                <a:spcPts val="580"/>
              </a:spcBef>
            </a:pPr>
            <a:r>
              <a:rPr sz="1600" dirty="0" err="1" smtClean="0">
                <a:latin typeface="Arial"/>
                <a:cs typeface="Arial"/>
              </a:rPr>
              <a:t>L.Euler</a:t>
            </a:r>
            <a:r>
              <a:rPr lang="ru-RU" sz="1600" dirty="0" smtClean="0">
                <a:latin typeface="Arial"/>
                <a:cs typeface="Arial"/>
              </a:rPr>
              <a:t> </a:t>
            </a:r>
            <a:r>
              <a:rPr lang="en-US" sz="1600" dirty="0" smtClean="0">
                <a:latin typeface="Arial"/>
                <a:cs typeface="Arial"/>
              </a:rPr>
              <a:t>f</a:t>
            </a:r>
            <a:r>
              <a:rPr lang="en-US" sz="1600" spc="-5" dirty="0" smtClean="0">
                <a:latin typeface="Arial"/>
                <a:cs typeface="Arial"/>
              </a:rPr>
              <a:t>ormula </a:t>
            </a:r>
            <a:r>
              <a:rPr sz="1600" dirty="0" smtClean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Q</a:t>
            </a:r>
            <a:r>
              <a:rPr sz="1575" baseline="-21164" dirty="0">
                <a:latin typeface="Arial"/>
                <a:cs typeface="Arial"/>
              </a:rPr>
              <a:t>1</a:t>
            </a:r>
            <a:r>
              <a:rPr sz="1600" dirty="0">
                <a:latin typeface="Arial"/>
                <a:cs typeface="Arial"/>
              </a:rPr>
              <a:t>/Q</a:t>
            </a:r>
            <a:r>
              <a:rPr sz="1575" baseline="-21164" dirty="0">
                <a:latin typeface="Arial"/>
                <a:cs typeface="Arial"/>
              </a:rPr>
              <a:t>2</a:t>
            </a:r>
            <a:r>
              <a:rPr sz="1600" dirty="0">
                <a:latin typeface="Arial"/>
                <a:cs typeface="Arial"/>
              </a:rPr>
              <a:t>=e</a:t>
            </a:r>
            <a:r>
              <a:rPr sz="1575" baseline="26455" dirty="0">
                <a:latin typeface="Arial"/>
                <a:cs typeface="Arial"/>
              </a:rPr>
              <a:t>αƒ </a:t>
            </a:r>
            <a:r>
              <a:rPr lang="en-US" sz="1600" spc="-5" dirty="0" smtClean="0">
                <a:latin typeface="Arial"/>
                <a:cs typeface="Arial"/>
              </a:rPr>
              <a:t>confirmed an empirical finding, that </a:t>
            </a:r>
            <a:r>
              <a:rPr sz="1600" spc="-5" dirty="0" smtClean="0">
                <a:latin typeface="Arial"/>
                <a:cs typeface="Arial"/>
              </a:rPr>
              <a:t>the </a:t>
            </a:r>
            <a:r>
              <a:rPr sz="1600" spc="-5" dirty="0">
                <a:latin typeface="Arial"/>
                <a:cs typeface="Arial"/>
              </a:rPr>
              <a:t>reason </a:t>
            </a:r>
            <a:r>
              <a:rPr lang="en-US" sz="1600" spc="-5" dirty="0" smtClean="0">
                <a:latin typeface="Arial"/>
                <a:cs typeface="Arial"/>
              </a:rPr>
              <a:t>for the </a:t>
            </a:r>
            <a:r>
              <a:rPr sz="1600" spc="-5" dirty="0" smtClean="0">
                <a:latin typeface="Arial"/>
                <a:cs typeface="Arial"/>
              </a:rPr>
              <a:t>difficulties </a:t>
            </a:r>
            <a:r>
              <a:rPr sz="1600" spc="-5" dirty="0">
                <a:latin typeface="Arial"/>
                <a:cs typeface="Arial"/>
              </a:rPr>
              <a:t>of </a:t>
            </a:r>
            <a:r>
              <a:rPr sz="1600" spc="-10" dirty="0" smtClean="0">
                <a:latin typeface="Arial"/>
                <a:cs typeface="Arial"/>
              </a:rPr>
              <a:t>intestine</a:t>
            </a:r>
            <a:r>
              <a:rPr lang="en-US" sz="1600" spc="-10" dirty="0" smtClean="0">
                <a:latin typeface="Arial"/>
                <a:cs typeface="Arial"/>
              </a:rPr>
              <a:t>s</a:t>
            </a:r>
            <a:r>
              <a:rPr lang="ru-RU" sz="1600" spc="-10" dirty="0" smtClean="0">
                <a:latin typeface="Arial"/>
                <a:cs typeface="Arial"/>
              </a:rPr>
              <a:t> </a:t>
            </a:r>
            <a:r>
              <a:rPr sz="1600" spc="-5" dirty="0" smtClean="0">
                <a:latin typeface="Arial"/>
                <a:cs typeface="Arial"/>
              </a:rPr>
              <a:t>intubation</a:t>
            </a:r>
            <a:r>
              <a:rPr lang="en-US" sz="1600" spc="-5" dirty="0" smtClean="0">
                <a:latin typeface="Arial"/>
                <a:cs typeface="Arial"/>
              </a:rPr>
              <a:t> is its bends. In formula it is</a:t>
            </a:r>
            <a:r>
              <a:rPr sz="1600" spc="-5" dirty="0" smtClean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value </a:t>
            </a:r>
            <a:r>
              <a:rPr sz="1600" spc="-5" dirty="0" smtClean="0">
                <a:latin typeface="Arial"/>
                <a:cs typeface="Arial"/>
              </a:rPr>
              <a:t>α</a:t>
            </a:r>
            <a:r>
              <a:rPr lang="en-US" sz="1600" spc="-5" dirty="0" smtClean="0">
                <a:latin typeface="Arial"/>
                <a:cs typeface="Arial"/>
              </a:rPr>
              <a:t> – the sum of </a:t>
            </a:r>
            <a:r>
              <a:rPr sz="1600" spc="-5" dirty="0" smtClean="0">
                <a:latin typeface="Arial"/>
                <a:cs typeface="Arial"/>
              </a:rPr>
              <a:t>large </a:t>
            </a:r>
            <a:r>
              <a:rPr sz="1600" spc="-5" dirty="0">
                <a:latin typeface="Arial"/>
                <a:cs typeface="Arial"/>
              </a:rPr>
              <a:t>intestine’s </a:t>
            </a:r>
            <a:r>
              <a:rPr lang="en-US" sz="1600" spc="-5" dirty="0">
                <a:latin typeface="Arial"/>
                <a:cs typeface="Arial"/>
              </a:rPr>
              <a:t>bends </a:t>
            </a:r>
            <a:r>
              <a:rPr sz="1600" spc="-5" dirty="0" smtClean="0">
                <a:latin typeface="Arial"/>
                <a:cs typeface="Arial"/>
              </a:rPr>
              <a:t>reaches 1000°</a:t>
            </a:r>
            <a:r>
              <a:rPr lang="en-US" sz="1600" spc="-5" dirty="0" smtClean="0">
                <a:latin typeface="Arial"/>
                <a:cs typeface="Arial"/>
              </a:rPr>
              <a:t>; for complete manual colon intubation this angle should be reduced till </a:t>
            </a:r>
            <a:r>
              <a:rPr lang="ru-RU" sz="1600" spc="-5" dirty="0" smtClean="0">
                <a:latin typeface="Arial"/>
                <a:cs typeface="Arial"/>
              </a:rPr>
              <a:t>1</a:t>
            </a:r>
            <a:r>
              <a:rPr lang="en-US" sz="1600" spc="-5" dirty="0" smtClean="0">
                <a:latin typeface="Arial"/>
                <a:cs typeface="Arial"/>
              </a:rPr>
              <a:t>8</a:t>
            </a:r>
            <a:r>
              <a:rPr lang="ru-RU" sz="1600" spc="-5" dirty="0" smtClean="0">
                <a:latin typeface="Arial"/>
                <a:cs typeface="Arial"/>
              </a:rPr>
              <a:t>0°</a:t>
            </a:r>
            <a:r>
              <a:rPr lang="en-US" sz="1600" spc="-5" dirty="0" smtClean="0">
                <a:latin typeface="Arial"/>
                <a:cs typeface="Arial"/>
              </a:rPr>
              <a:t>. The final output of the analysis of </a:t>
            </a:r>
            <a:r>
              <a:rPr lang="en-US" sz="1600" dirty="0" smtClean="0">
                <a:latin typeface="Arial"/>
                <a:cs typeface="Arial"/>
              </a:rPr>
              <a:t>Euler f</a:t>
            </a:r>
            <a:r>
              <a:rPr lang="en-US" sz="1600" spc="-5" dirty="0" smtClean="0">
                <a:latin typeface="Arial"/>
                <a:cs typeface="Arial"/>
              </a:rPr>
              <a:t>ormula – our proposal of intubation </a:t>
            </a:r>
            <a:r>
              <a:rPr sz="1600" spc="-5" dirty="0" smtClean="0">
                <a:latin typeface="Arial"/>
                <a:cs typeface="Arial"/>
              </a:rPr>
              <a:t>according the</a:t>
            </a:r>
            <a:r>
              <a:rPr lang="ru-RU" sz="1600" spc="-5" dirty="0" smtClean="0">
                <a:latin typeface="Arial"/>
                <a:cs typeface="Arial"/>
              </a:rPr>
              <a:t> </a:t>
            </a:r>
            <a:r>
              <a:rPr sz="1600" spc="-5" dirty="0" smtClean="0">
                <a:latin typeface="Arial"/>
                <a:cs typeface="Arial"/>
              </a:rPr>
              <a:t>"push-</a:t>
            </a:r>
            <a:r>
              <a:rPr lang="en-US" sz="1600" spc="-5" dirty="0" smtClean="0">
                <a:latin typeface="Arial"/>
                <a:cs typeface="Arial"/>
              </a:rPr>
              <a:t>&amp;</a:t>
            </a:r>
            <a:r>
              <a:rPr sz="1600" spc="-5" dirty="0" smtClean="0">
                <a:latin typeface="Arial"/>
                <a:cs typeface="Arial"/>
              </a:rPr>
              <a:t>-pull</a:t>
            </a:r>
            <a:r>
              <a:rPr sz="1600" spc="-5" dirty="0">
                <a:latin typeface="Arial"/>
                <a:cs typeface="Arial"/>
              </a:rPr>
              <a:t>"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principle.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8161282" y="168116"/>
            <a:ext cx="753110" cy="224154"/>
          </a:xfrm>
          <a:custGeom>
            <a:avLst/>
            <a:gdLst/>
            <a:ahLst/>
            <a:cxnLst/>
            <a:rect l="l" t="t" r="r" b="b"/>
            <a:pathLst>
              <a:path w="753109" h="224154">
                <a:moveTo>
                  <a:pt x="0" y="223773"/>
                </a:moveTo>
                <a:lnTo>
                  <a:pt x="752557" y="223773"/>
                </a:lnTo>
                <a:lnTo>
                  <a:pt x="752557" y="0"/>
                </a:lnTo>
                <a:lnTo>
                  <a:pt x="0" y="0"/>
                </a:lnTo>
                <a:lnTo>
                  <a:pt x="0" y="223773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object 6"/>
          <p:cNvSpPr/>
          <p:nvPr/>
        </p:nvSpPr>
        <p:spPr>
          <a:xfrm>
            <a:off x="8161282" y="168116"/>
            <a:ext cx="753110" cy="224154"/>
          </a:xfrm>
          <a:custGeom>
            <a:avLst/>
            <a:gdLst/>
            <a:ahLst/>
            <a:cxnLst/>
            <a:rect l="l" t="t" r="r" b="b"/>
            <a:pathLst>
              <a:path w="753109" h="224154">
                <a:moveTo>
                  <a:pt x="0" y="223773"/>
                </a:moveTo>
                <a:lnTo>
                  <a:pt x="752557" y="223773"/>
                </a:lnTo>
                <a:lnTo>
                  <a:pt x="752557" y="0"/>
                </a:lnTo>
                <a:lnTo>
                  <a:pt x="0" y="0"/>
                </a:lnTo>
                <a:lnTo>
                  <a:pt x="0" y="223773"/>
                </a:lnTo>
                <a:close/>
              </a:path>
            </a:pathLst>
          </a:custGeom>
          <a:ln w="1880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" name="object 7"/>
          <p:cNvSpPr txBox="1"/>
          <p:nvPr/>
        </p:nvSpPr>
        <p:spPr>
          <a:xfrm>
            <a:off x="8232542" y="167478"/>
            <a:ext cx="633730" cy="2197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250" b="1" spc="-35" dirty="0">
                <a:latin typeface="Arial"/>
                <a:cs typeface="Arial"/>
              </a:rPr>
              <a:t>Fo</a:t>
            </a:r>
            <a:r>
              <a:rPr sz="1250" b="1" spc="-30" dirty="0">
                <a:latin typeface="Arial"/>
                <a:cs typeface="Arial"/>
              </a:rPr>
              <a:t>rw</a:t>
            </a:r>
            <a:r>
              <a:rPr sz="1250" b="1" spc="-40" dirty="0">
                <a:latin typeface="Arial"/>
                <a:cs typeface="Arial"/>
              </a:rPr>
              <a:t>a</a:t>
            </a:r>
            <a:r>
              <a:rPr sz="1250" b="1" spc="-30" dirty="0">
                <a:latin typeface="Arial"/>
                <a:cs typeface="Arial"/>
              </a:rPr>
              <a:t>r</a:t>
            </a:r>
            <a:r>
              <a:rPr sz="1250" b="1" spc="20" dirty="0">
                <a:latin typeface="Arial"/>
                <a:cs typeface="Arial"/>
              </a:rPr>
              <a:t>d</a:t>
            </a:r>
            <a:endParaRPr sz="1250" dirty="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8161282" y="472916"/>
            <a:ext cx="753110" cy="224154"/>
          </a:xfrm>
          <a:custGeom>
            <a:avLst/>
            <a:gdLst/>
            <a:ahLst/>
            <a:cxnLst/>
            <a:rect l="l" t="t" r="r" b="b"/>
            <a:pathLst>
              <a:path w="753109" h="224154">
                <a:moveTo>
                  <a:pt x="0" y="223773"/>
                </a:moveTo>
                <a:lnTo>
                  <a:pt x="752557" y="223773"/>
                </a:lnTo>
                <a:lnTo>
                  <a:pt x="752557" y="0"/>
                </a:lnTo>
                <a:lnTo>
                  <a:pt x="0" y="0"/>
                </a:lnTo>
                <a:lnTo>
                  <a:pt x="0" y="223773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" name="object 9"/>
          <p:cNvSpPr/>
          <p:nvPr/>
        </p:nvSpPr>
        <p:spPr>
          <a:xfrm>
            <a:off x="8161282" y="472916"/>
            <a:ext cx="753110" cy="224154"/>
          </a:xfrm>
          <a:custGeom>
            <a:avLst/>
            <a:gdLst/>
            <a:ahLst/>
            <a:cxnLst/>
            <a:rect l="l" t="t" r="r" b="b"/>
            <a:pathLst>
              <a:path w="753109" h="224154">
                <a:moveTo>
                  <a:pt x="0" y="223773"/>
                </a:moveTo>
                <a:lnTo>
                  <a:pt x="752557" y="223773"/>
                </a:lnTo>
                <a:lnTo>
                  <a:pt x="752557" y="0"/>
                </a:lnTo>
                <a:lnTo>
                  <a:pt x="0" y="0"/>
                </a:lnTo>
                <a:lnTo>
                  <a:pt x="0" y="223773"/>
                </a:lnTo>
                <a:close/>
              </a:path>
            </a:pathLst>
          </a:custGeom>
          <a:ln w="1880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0" name="object 10"/>
          <p:cNvSpPr txBox="1"/>
          <p:nvPr/>
        </p:nvSpPr>
        <p:spPr>
          <a:xfrm>
            <a:off x="8356172" y="472278"/>
            <a:ext cx="394335" cy="2197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250" b="1" spc="-45" dirty="0">
                <a:latin typeface="Arial"/>
                <a:cs typeface="Arial"/>
              </a:rPr>
              <a:t>B</a:t>
            </a:r>
            <a:r>
              <a:rPr sz="1250" b="1" spc="-40" dirty="0">
                <a:latin typeface="Arial"/>
                <a:cs typeface="Arial"/>
              </a:rPr>
              <a:t>ac</a:t>
            </a:r>
            <a:r>
              <a:rPr sz="1250" b="1" spc="20" dirty="0">
                <a:latin typeface="Arial"/>
                <a:cs typeface="Arial"/>
              </a:rPr>
              <a:t>k</a:t>
            </a:r>
            <a:endParaRPr sz="1250" dirty="0">
              <a:latin typeface="Arial"/>
              <a:cs typeface="Arial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xfrm>
            <a:off x="8753475" y="6474789"/>
            <a:ext cx="248920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650"/>
              </a:lnSpc>
            </a:pPr>
            <a:r>
              <a:rPr lang="en-US" dirty="0" smtClean="0"/>
              <a:t>8</a:t>
            </a:r>
            <a:endParaRPr dirty="0"/>
          </a:p>
        </p:txBody>
      </p:sp>
      <p:sp>
        <p:nvSpPr>
          <p:cNvPr id="13" name="TextBox 12"/>
          <p:cNvSpPr txBox="1"/>
          <p:nvPr/>
        </p:nvSpPr>
        <p:spPr>
          <a:xfrm>
            <a:off x="381000" y="6504801"/>
            <a:ext cx="3581400" cy="27699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ru-RU" sz="1200" dirty="0" smtClean="0">
                <a:solidFill>
                  <a:srgbClr val="FF0066"/>
                </a:solidFill>
              </a:rPr>
              <a:t>©</a:t>
            </a:r>
            <a:r>
              <a:rPr lang="en-US" sz="1200" dirty="0" smtClean="0">
                <a:solidFill>
                  <a:srgbClr val="FF0066"/>
                </a:solidFill>
              </a:rPr>
              <a:t> Reference on </a:t>
            </a:r>
            <a:r>
              <a:rPr lang="en-US" sz="1200" dirty="0" smtClean="0">
                <a:solidFill>
                  <a:srgbClr val="FF0066"/>
                </a:solidFill>
                <a:hlinkClick r:id="rId3"/>
              </a:rPr>
              <a:t>www.coloncancer.lv</a:t>
            </a:r>
            <a:r>
              <a:rPr lang="en-US" sz="1200" dirty="0" smtClean="0">
                <a:solidFill>
                  <a:srgbClr val="FF0066"/>
                </a:solidFill>
              </a:rPr>
              <a:t> is obligatory</a:t>
            </a:r>
            <a:endParaRPr lang="ru-RU" sz="1200" dirty="0">
              <a:solidFill>
                <a:srgbClr val="FF0066"/>
              </a:solidFill>
            </a:endParaRPr>
          </a:p>
        </p:txBody>
      </p:sp>
      <p:sp>
        <p:nvSpPr>
          <p:cNvPr id="14" name="object 5"/>
          <p:cNvSpPr txBox="1"/>
          <p:nvPr/>
        </p:nvSpPr>
        <p:spPr>
          <a:xfrm>
            <a:off x="487362" y="188912"/>
            <a:ext cx="7533005" cy="601447"/>
          </a:xfrm>
          <a:prstGeom prst="rect">
            <a:avLst/>
          </a:prstGeom>
          <a:solidFill>
            <a:srgbClr val="5CD430"/>
          </a:solidFill>
        </p:spPr>
        <p:txBody>
          <a:bodyPr vert="horz" wrap="square" lIns="0" tIns="39370" rIns="0" bIns="0" rtlCol="0">
            <a:spAutoFit/>
          </a:bodyPr>
          <a:lstStyle/>
          <a:p>
            <a:pPr marL="788035" algn="ctr">
              <a:lnSpc>
                <a:spcPct val="100000"/>
              </a:lnSpc>
              <a:spcBef>
                <a:spcPts val="310"/>
              </a:spcBef>
            </a:pPr>
            <a:r>
              <a:rPr sz="1600" b="1" i="1" spc="-5" dirty="0" smtClean="0">
                <a:latin typeface="Arial"/>
                <a:cs typeface="Arial"/>
              </a:rPr>
              <a:t>Prospects </a:t>
            </a:r>
            <a:r>
              <a:rPr sz="1600" b="1" i="1" dirty="0" smtClean="0">
                <a:latin typeface="Arial"/>
                <a:cs typeface="Arial"/>
              </a:rPr>
              <a:t>of </a:t>
            </a:r>
            <a:r>
              <a:rPr lang="en-US" sz="1600" b="1" i="1" spc="-5" dirty="0" smtClean="0">
                <a:latin typeface="Arial"/>
                <a:cs typeface="Arial"/>
              </a:rPr>
              <a:t>colon cancer </a:t>
            </a:r>
            <a:r>
              <a:rPr lang="lv-LV" sz="1600" b="1" i="1" spc="-5" dirty="0" smtClean="0">
                <a:latin typeface="Arial"/>
                <a:cs typeface="Arial"/>
              </a:rPr>
              <a:t>screening and treatment </a:t>
            </a:r>
            <a:endParaRPr lang="en-US" sz="1600" b="1" i="1" spc="-5" dirty="0" smtClean="0">
              <a:latin typeface="Arial"/>
              <a:cs typeface="Arial"/>
            </a:endParaRPr>
          </a:p>
          <a:p>
            <a:pPr marL="788035" algn="ctr">
              <a:lnSpc>
                <a:spcPct val="100000"/>
              </a:lnSpc>
              <a:spcBef>
                <a:spcPts val="310"/>
              </a:spcBef>
            </a:pPr>
            <a:r>
              <a:rPr b="1" i="1" dirty="0" smtClean="0">
                <a:latin typeface="Arial"/>
                <a:cs typeface="Arial"/>
              </a:rPr>
              <a:t>Part </a:t>
            </a:r>
            <a:r>
              <a:rPr b="1" i="1" dirty="0">
                <a:latin typeface="Arial"/>
                <a:cs typeface="Arial"/>
              </a:rPr>
              <a:t>3. </a:t>
            </a:r>
            <a:r>
              <a:rPr b="1" i="1" spc="-5" dirty="0">
                <a:latin typeface="Arial"/>
                <a:cs typeface="Arial"/>
              </a:rPr>
              <a:t>Amanual method of intubational</a:t>
            </a:r>
            <a:r>
              <a:rPr b="1" i="1" spc="-150" dirty="0">
                <a:latin typeface="Arial"/>
                <a:cs typeface="Arial"/>
              </a:rPr>
              <a:t> </a:t>
            </a:r>
            <a:r>
              <a:rPr b="1" i="1" spc="-5" dirty="0">
                <a:latin typeface="Arial"/>
                <a:cs typeface="Arial"/>
              </a:rPr>
              <a:t>colonoscopy</a:t>
            </a:r>
            <a:endParaRPr dirty="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343527" y="4796790"/>
            <a:ext cx="4403725" cy="173573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95"/>
              </a:spcBef>
            </a:pPr>
            <a:r>
              <a:rPr sz="1600" spc="-5" dirty="0" err="1" smtClean="0">
                <a:latin typeface="Arial"/>
                <a:cs typeface="Arial"/>
              </a:rPr>
              <a:t>I</a:t>
            </a:r>
            <a:r>
              <a:rPr lang="en-US" sz="1600" spc="-5" dirty="0" err="1" smtClean="0">
                <a:latin typeface="Arial"/>
                <a:cs typeface="Arial"/>
              </a:rPr>
              <a:t>ntraintestinal</a:t>
            </a:r>
            <a:r>
              <a:rPr lang="en-US" sz="1600" spc="-5" dirty="0">
                <a:latin typeface="Arial"/>
                <a:cs typeface="Arial"/>
              </a:rPr>
              <a:t> </a:t>
            </a:r>
            <a:r>
              <a:rPr sz="1600" dirty="0" smtClean="0">
                <a:latin typeface="Arial"/>
                <a:cs typeface="Arial"/>
              </a:rPr>
              <a:t>force </a:t>
            </a:r>
            <a:r>
              <a:rPr lang="en-US" sz="1600" dirty="0" smtClean="0">
                <a:latin typeface="Arial"/>
                <a:cs typeface="Arial"/>
              </a:rPr>
              <a:t>"</a:t>
            </a:r>
            <a:r>
              <a:rPr sz="1600" spc="-5" dirty="0" smtClean="0">
                <a:latin typeface="Arial"/>
                <a:cs typeface="Arial"/>
              </a:rPr>
              <a:t>pull</a:t>
            </a:r>
            <a:r>
              <a:rPr lang="en-US" sz="1600" spc="-5" dirty="0" smtClean="0">
                <a:latin typeface="Arial"/>
                <a:cs typeface="Arial"/>
              </a:rPr>
              <a:t>"</a:t>
            </a:r>
            <a:r>
              <a:rPr sz="1600" spc="-5" dirty="0" smtClean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is </a:t>
            </a:r>
            <a:r>
              <a:rPr sz="1600" spc="-5" dirty="0">
                <a:latin typeface="Arial"/>
                <a:cs typeface="Arial"/>
              </a:rPr>
              <a:t>generated </a:t>
            </a:r>
            <a:r>
              <a:rPr sz="1600" dirty="0">
                <a:latin typeface="Arial"/>
                <a:cs typeface="Arial"/>
              </a:rPr>
              <a:t>by </a:t>
            </a:r>
            <a:r>
              <a:rPr sz="1600" spc="-5" dirty="0" err="1">
                <a:latin typeface="Arial"/>
                <a:cs typeface="Arial"/>
              </a:rPr>
              <a:t>invaginator</a:t>
            </a:r>
            <a:r>
              <a:rPr sz="1600" spc="-5" dirty="0">
                <a:latin typeface="Arial"/>
                <a:cs typeface="Arial"/>
              </a:rPr>
              <a:t> </a:t>
            </a:r>
            <a:r>
              <a:rPr sz="1600" spc="-5" dirty="0" smtClean="0">
                <a:latin typeface="Arial"/>
                <a:cs typeface="Arial"/>
              </a:rPr>
              <a:t>–</a:t>
            </a:r>
            <a:r>
              <a:rPr lang="ru-RU" sz="1600" spc="-5" dirty="0" smtClean="0">
                <a:latin typeface="Arial"/>
                <a:cs typeface="Arial"/>
              </a:rPr>
              <a:t> </a:t>
            </a:r>
            <a:r>
              <a:rPr sz="1600" spc="-5" dirty="0" smtClean="0">
                <a:latin typeface="Arial"/>
                <a:cs typeface="Arial"/>
              </a:rPr>
              <a:t>thin-walled sleeve</a:t>
            </a:r>
            <a:r>
              <a:rPr lang="en-US" sz="1600" spc="-5" dirty="0" smtClean="0">
                <a:latin typeface="Arial"/>
                <a:cs typeface="Arial"/>
              </a:rPr>
              <a:t> </a:t>
            </a:r>
            <a:r>
              <a:rPr sz="1600" dirty="0" err="1" smtClean="0">
                <a:latin typeface="Arial"/>
                <a:cs typeface="Arial"/>
              </a:rPr>
              <a:t>everted</a:t>
            </a:r>
            <a:r>
              <a:rPr sz="1600" dirty="0" smtClean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by </a:t>
            </a:r>
            <a:r>
              <a:rPr sz="1600" spc="-5" dirty="0" smtClean="0">
                <a:latin typeface="Arial"/>
                <a:cs typeface="Arial"/>
              </a:rPr>
              <a:t>air</a:t>
            </a:r>
            <a:r>
              <a:rPr lang="ru-RU" sz="1600" spc="-5" dirty="0" smtClean="0">
                <a:latin typeface="Arial"/>
                <a:cs typeface="Arial"/>
              </a:rPr>
              <a:t> </a:t>
            </a:r>
            <a:r>
              <a:rPr sz="1600" spc="-5" dirty="0" smtClean="0">
                <a:latin typeface="Arial"/>
                <a:cs typeface="Arial"/>
              </a:rPr>
              <a:t>pressure </a:t>
            </a:r>
            <a:r>
              <a:rPr sz="1600" spc="-5" dirty="0">
                <a:latin typeface="Arial"/>
                <a:cs typeface="Arial"/>
              </a:rPr>
              <a:t>as </a:t>
            </a:r>
            <a:r>
              <a:rPr lang="en-US" sz="1600" spc="-5" dirty="0" smtClean="0">
                <a:latin typeface="Arial"/>
                <a:cs typeface="Arial"/>
              </a:rPr>
              <a:t>a </a:t>
            </a:r>
            <a:r>
              <a:rPr sz="1600" spc="-5" dirty="0" smtClean="0">
                <a:latin typeface="Arial"/>
                <a:cs typeface="Arial"/>
              </a:rPr>
              <a:t>finger </a:t>
            </a:r>
            <a:r>
              <a:rPr sz="1600" spc="-5" dirty="0">
                <a:latin typeface="Arial"/>
                <a:cs typeface="Arial"/>
              </a:rPr>
              <a:t>of </a:t>
            </a:r>
            <a:r>
              <a:rPr sz="1600" spc="-10" dirty="0">
                <a:latin typeface="Arial"/>
                <a:cs typeface="Arial"/>
              </a:rPr>
              <a:t>surgeon’s glove </a:t>
            </a:r>
            <a:r>
              <a:rPr sz="1600" spc="-5" dirty="0">
                <a:solidFill>
                  <a:srgbClr val="0070C0"/>
                </a:solidFill>
                <a:latin typeface="Arial"/>
                <a:cs typeface="Arial"/>
                <a:hlinkClick r:id="rId2" action="ppaction://hlinksldjump"/>
              </a:rPr>
              <a:t>(</a:t>
            </a:r>
            <a:r>
              <a:rPr sz="1600" spc="-5" dirty="0" smtClean="0">
                <a:solidFill>
                  <a:srgbClr val="0070C0"/>
                </a:solidFill>
                <a:latin typeface="Arial"/>
                <a:cs typeface="Arial"/>
                <a:hlinkClick r:id="rId2" action="ppaction://hlinksldjump"/>
              </a:rPr>
              <a:t>see</a:t>
            </a:r>
            <a:r>
              <a:rPr lang="ru-RU" sz="1600" spc="-5" dirty="0" smtClean="0">
                <a:solidFill>
                  <a:srgbClr val="0070C0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1600" spc="-5" dirty="0" smtClean="0">
                <a:solidFill>
                  <a:srgbClr val="0070C0"/>
                </a:solidFill>
                <a:latin typeface="Arial"/>
                <a:cs typeface="Arial"/>
                <a:hlinkClick r:id="rId2" action="ppaction://hlinksldjump"/>
              </a:rPr>
              <a:t>slide </a:t>
            </a:r>
            <a:r>
              <a:rPr lang="ru-RU" sz="1600" spc="-5" dirty="0" smtClean="0">
                <a:solidFill>
                  <a:srgbClr val="0070C0"/>
                </a:solidFill>
                <a:latin typeface="Arial"/>
                <a:cs typeface="Arial"/>
                <a:hlinkClick r:id="rId2" action="ppaction://hlinksldjump"/>
              </a:rPr>
              <a:t>10</a:t>
            </a:r>
            <a:r>
              <a:rPr sz="1600" spc="-5" dirty="0" smtClean="0">
                <a:solidFill>
                  <a:srgbClr val="0070C0"/>
                </a:solidFill>
                <a:latin typeface="Arial"/>
                <a:cs typeface="Arial"/>
                <a:hlinkClick r:id="rId2" action="ppaction://hlinksldjump"/>
              </a:rPr>
              <a:t>)</a:t>
            </a:r>
            <a:r>
              <a:rPr sz="1600" spc="-5" dirty="0" smtClean="0">
                <a:latin typeface="Arial"/>
                <a:cs typeface="Arial"/>
              </a:rPr>
              <a:t>; </a:t>
            </a:r>
            <a:r>
              <a:rPr sz="1600" spc="-5" dirty="0">
                <a:latin typeface="Arial"/>
                <a:cs typeface="Arial"/>
              </a:rPr>
              <a:t>the </a:t>
            </a:r>
            <a:r>
              <a:rPr lang="en-US" sz="1600" spc="-5" dirty="0">
                <a:latin typeface="Arial"/>
                <a:cs typeface="Arial"/>
              </a:rPr>
              <a:t>synchronous </a:t>
            </a:r>
            <a:r>
              <a:rPr lang="en-US" sz="1600" spc="-5" dirty="0" smtClean="0">
                <a:latin typeface="Arial"/>
                <a:cs typeface="Arial"/>
              </a:rPr>
              <a:t>external </a:t>
            </a:r>
            <a:r>
              <a:rPr sz="1600" dirty="0" smtClean="0">
                <a:latin typeface="Arial"/>
                <a:cs typeface="Arial"/>
              </a:rPr>
              <a:t>force </a:t>
            </a:r>
            <a:r>
              <a:rPr lang="en-US" sz="1600" spc="-5" dirty="0">
                <a:latin typeface="Arial"/>
                <a:cs typeface="Arial"/>
              </a:rPr>
              <a:t>"</a:t>
            </a:r>
            <a:r>
              <a:rPr sz="1600" spc="-5" dirty="0" smtClean="0">
                <a:latin typeface="Arial"/>
                <a:cs typeface="Arial"/>
              </a:rPr>
              <a:t>push</a:t>
            </a:r>
            <a:r>
              <a:rPr lang="en-US" sz="1600" spc="-5" dirty="0" smtClean="0">
                <a:latin typeface="Arial"/>
                <a:cs typeface="Arial"/>
              </a:rPr>
              <a:t>"</a:t>
            </a:r>
            <a:r>
              <a:rPr sz="1600" spc="-5" dirty="0" smtClean="0">
                <a:latin typeface="Arial"/>
                <a:cs typeface="Arial"/>
              </a:rPr>
              <a:t> </a:t>
            </a:r>
            <a:r>
              <a:rPr lang="ru-RU" sz="1600" spc="-5" dirty="0" smtClean="0">
                <a:latin typeface="Arial"/>
                <a:cs typeface="Arial"/>
              </a:rPr>
              <a:t>–</a:t>
            </a:r>
            <a:r>
              <a:rPr sz="1600" spc="-5" dirty="0" smtClean="0">
                <a:latin typeface="Arial"/>
                <a:cs typeface="Arial"/>
              </a:rPr>
              <a:t> </a:t>
            </a:r>
            <a:r>
              <a:rPr sz="1600" dirty="0" smtClean="0">
                <a:latin typeface="Arial"/>
                <a:cs typeface="Arial"/>
              </a:rPr>
              <a:t>by</a:t>
            </a:r>
            <a:r>
              <a:rPr lang="en-US" sz="1600" dirty="0" smtClean="0">
                <a:latin typeface="Arial"/>
                <a:cs typeface="Arial"/>
              </a:rPr>
              <a:t> an </a:t>
            </a:r>
            <a:r>
              <a:rPr sz="1600" spc="-5" dirty="0" err="1" smtClean="0">
                <a:latin typeface="Arial"/>
                <a:cs typeface="Arial"/>
              </a:rPr>
              <a:t>endoscopist</a:t>
            </a:r>
            <a:r>
              <a:rPr lang="en-US" sz="1600" spc="-5" dirty="0" smtClean="0">
                <a:latin typeface="Arial"/>
                <a:cs typeface="Arial"/>
              </a:rPr>
              <a:t> hand</a:t>
            </a:r>
            <a:r>
              <a:rPr sz="1600" spc="-5" dirty="0" smtClean="0">
                <a:latin typeface="Arial"/>
                <a:cs typeface="Arial"/>
              </a:rPr>
              <a:t>. </a:t>
            </a:r>
            <a:r>
              <a:rPr lang="en-US" sz="1600" spc="-5" dirty="0" smtClean="0">
                <a:latin typeface="Arial"/>
                <a:cs typeface="Arial"/>
              </a:rPr>
              <a:t>The nature </a:t>
            </a:r>
            <a:r>
              <a:rPr sz="1600" spc="-5" dirty="0" smtClean="0">
                <a:latin typeface="Arial"/>
                <a:cs typeface="Arial"/>
              </a:rPr>
              <a:t>of </a:t>
            </a:r>
            <a:r>
              <a:rPr sz="1600" spc="-5" dirty="0" err="1" smtClean="0">
                <a:latin typeface="Arial"/>
                <a:cs typeface="Arial"/>
              </a:rPr>
              <a:t>intubation</a:t>
            </a:r>
            <a:r>
              <a:rPr lang="en-US" sz="1600" spc="-5" dirty="0" err="1" smtClean="0">
                <a:latin typeface="Arial"/>
                <a:cs typeface="Arial"/>
              </a:rPr>
              <a:t>al</a:t>
            </a:r>
            <a:r>
              <a:rPr sz="1600" spc="-5" dirty="0" smtClean="0">
                <a:latin typeface="Arial"/>
                <a:cs typeface="Arial"/>
              </a:rPr>
              <a:t> </a:t>
            </a:r>
            <a:r>
              <a:rPr sz="1600" dirty="0" smtClean="0">
                <a:latin typeface="Arial"/>
                <a:cs typeface="Arial"/>
              </a:rPr>
              <a:t>forces</a:t>
            </a:r>
            <a:r>
              <a:rPr lang="ru-RU" sz="1600" dirty="0" smtClean="0">
                <a:latin typeface="Arial"/>
                <a:cs typeface="Arial"/>
              </a:rPr>
              <a:t> </a:t>
            </a:r>
            <a:r>
              <a:rPr lang="en-US" sz="1600" dirty="0" smtClean="0">
                <a:latin typeface="Arial"/>
                <a:cs typeface="Arial"/>
              </a:rPr>
              <a:t>allows to call </a:t>
            </a:r>
            <a:r>
              <a:rPr sz="1600" spc="-5" dirty="0" smtClean="0">
                <a:latin typeface="Arial"/>
                <a:cs typeface="Arial"/>
              </a:rPr>
              <a:t>the </a:t>
            </a:r>
            <a:r>
              <a:rPr sz="1600" spc="-5" dirty="0">
                <a:latin typeface="Arial"/>
                <a:cs typeface="Arial"/>
              </a:rPr>
              <a:t>first two-forced </a:t>
            </a:r>
            <a:r>
              <a:rPr sz="1600" spc="-5" dirty="0" err="1">
                <a:latin typeface="Arial"/>
                <a:cs typeface="Arial"/>
              </a:rPr>
              <a:t>colonoscope</a:t>
            </a:r>
            <a:r>
              <a:rPr sz="1600" spc="-5" dirty="0">
                <a:latin typeface="Arial"/>
                <a:cs typeface="Arial"/>
              </a:rPr>
              <a:t> </a:t>
            </a:r>
            <a:r>
              <a:rPr sz="1600" spc="-5" dirty="0" smtClean="0">
                <a:latin typeface="Arial"/>
                <a:cs typeface="Arial"/>
              </a:rPr>
              <a:t>as </a:t>
            </a:r>
            <a:r>
              <a:rPr sz="1600" spc="-5" dirty="0">
                <a:latin typeface="Arial"/>
                <a:cs typeface="Arial"/>
              </a:rPr>
              <a:t>the pneumo-manual</a:t>
            </a:r>
            <a:r>
              <a:rPr sz="1600" spc="1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one.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622800" y="2246248"/>
            <a:ext cx="2424049" cy="239090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7039482" y="3709161"/>
            <a:ext cx="118872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Everted </a:t>
            </a:r>
            <a:r>
              <a:rPr sz="1400" dirty="0">
                <a:latin typeface="Arial"/>
                <a:cs typeface="Arial"/>
              </a:rPr>
              <a:t>part</a:t>
            </a:r>
            <a:r>
              <a:rPr sz="1400" spc="-95" dirty="0">
                <a:latin typeface="Arial"/>
                <a:cs typeface="Arial"/>
              </a:rPr>
              <a:t> </a:t>
            </a:r>
            <a:r>
              <a:rPr sz="1400" dirty="0" smtClean="0">
                <a:latin typeface="Arial"/>
                <a:cs typeface="Arial"/>
              </a:rPr>
              <a:t>of</a:t>
            </a:r>
            <a:r>
              <a:rPr lang="ru-RU" sz="1400" dirty="0" smtClean="0">
                <a:latin typeface="Arial"/>
                <a:cs typeface="Arial"/>
              </a:rPr>
              <a:t> </a:t>
            </a:r>
            <a:r>
              <a:rPr sz="1400" spc="-5" dirty="0" err="1" smtClean="0">
                <a:latin typeface="Arial"/>
                <a:cs typeface="Arial"/>
              </a:rPr>
              <a:t>invaginator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015101" y="3676777"/>
            <a:ext cx="293370" cy="250825"/>
          </a:xfrm>
          <a:custGeom>
            <a:avLst/>
            <a:gdLst/>
            <a:ahLst/>
            <a:cxnLst/>
            <a:rect l="l" t="t" r="r" b="b"/>
            <a:pathLst>
              <a:path w="293370" h="250825">
                <a:moveTo>
                  <a:pt x="47917" y="35894"/>
                </a:moveTo>
                <a:lnTo>
                  <a:pt x="44831" y="41529"/>
                </a:lnTo>
                <a:lnTo>
                  <a:pt x="39733" y="45615"/>
                </a:lnTo>
                <a:lnTo>
                  <a:pt x="284734" y="250825"/>
                </a:lnTo>
                <a:lnTo>
                  <a:pt x="292988" y="241046"/>
                </a:lnTo>
                <a:lnTo>
                  <a:pt x="47917" y="35894"/>
                </a:lnTo>
                <a:close/>
              </a:path>
              <a:path w="293370" h="250825">
                <a:moveTo>
                  <a:pt x="23082" y="0"/>
                </a:moveTo>
                <a:lnTo>
                  <a:pt x="13723" y="2698"/>
                </a:lnTo>
                <a:lnTo>
                  <a:pt x="5841" y="9017"/>
                </a:lnTo>
                <a:lnTo>
                  <a:pt x="1015" y="17825"/>
                </a:lnTo>
                <a:lnTo>
                  <a:pt x="0" y="27479"/>
                </a:lnTo>
                <a:lnTo>
                  <a:pt x="2698" y="36824"/>
                </a:lnTo>
                <a:lnTo>
                  <a:pt x="9016" y="44704"/>
                </a:lnTo>
                <a:lnTo>
                  <a:pt x="17899" y="49530"/>
                </a:lnTo>
                <a:lnTo>
                  <a:pt x="27590" y="50546"/>
                </a:lnTo>
                <a:lnTo>
                  <a:pt x="36949" y="47847"/>
                </a:lnTo>
                <a:lnTo>
                  <a:pt x="39733" y="45615"/>
                </a:lnTo>
                <a:lnTo>
                  <a:pt x="21209" y="30099"/>
                </a:lnTo>
                <a:lnTo>
                  <a:pt x="29463" y="20447"/>
                </a:lnTo>
                <a:lnTo>
                  <a:pt x="49916" y="20447"/>
                </a:lnTo>
                <a:lnTo>
                  <a:pt x="47974" y="13721"/>
                </a:lnTo>
                <a:lnTo>
                  <a:pt x="41656" y="5842"/>
                </a:lnTo>
                <a:lnTo>
                  <a:pt x="32773" y="1015"/>
                </a:lnTo>
                <a:lnTo>
                  <a:pt x="23082" y="0"/>
                </a:lnTo>
                <a:close/>
              </a:path>
              <a:path w="293370" h="250825">
                <a:moveTo>
                  <a:pt x="29463" y="20447"/>
                </a:moveTo>
                <a:lnTo>
                  <a:pt x="21209" y="30099"/>
                </a:lnTo>
                <a:lnTo>
                  <a:pt x="39733" y="45615"/>
                </a:lnTo>
                <a:lnTo>
                  <a:pt x="44831" y="41529"/>
                </a:lnTo>
                <a:lnTo>
                  <a:pt x="47917" y="35894"/>
                </a:lnTo>
                <a:lnTo>
                  <a:pt x="29463" y="20447"/>
                </a:lnTo>
                <a:close/>
              </a:path>
              <a:path w="293370" h="250825">
                <a:moveTo>
                  <a:pt x="49916" y="20447"/>
                </a:moveTo>
                <a:lnTo>
                  <a:pt x="29463" y="20447"/>
                </a:lnTo>
                <a:lnTo>
                  <a:pt x="47917" y="35894"/>
                </a:lnTo>
                <a:lnTo>
                  <a:pt x="49657" y="32720"/>
                </a:lnTo>
                <a:lnTo>
                  <a:pt x="50673" y="23066"/>
                </a:lnTo>
                <a:lnTo>
                  <a:pt x="49916" y="2044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object 6"/>
          <p:cNvSpPr/>
          <p:nvPr/>
        </p:nvSpPr>
        <p:spPr>
          <a:xfrm>
            <a:off x="6310377" y="3927475"/>
            <a:ext cx="1922166" cy="45719"/>
          </a:xfrm>
          <a:custGeom>
            <a:avLst/>
            <a:gdLst/>
            <a:ahLst/>
            <a:cxnLst/>
            <a:rect l="l" t="t" r="r" b="b"/>
            <a:pathLst>
              <a:path w="2338704" h="1904">
                <a:moveTo>
                  <a:pt x="0" y="0"/>
                </a:moveTo>
                <a:lnTo>
                  <a:pt x="2338324" y="1524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" name="object 7"/>
          <p:cNvSpPr/>
          <p:nvPr/>
        </p:nvSpPr>
        <p:spPr>
          <a:xfrm>
            <a:off x="6170961" y="2487041"/>
            <a:ext cx="184245" cy="24469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8"/>
          <p:cNvSpPr/>
          <p:nvPr/>
        </p:nvSpPr>
        <p:spPr>
          <a:xfrm>
            <a:off x="6345301" y="2489200"/>
            <a:ext cx="2376805" cy="14604"/>
          </a:xfrm>
          <a:custGeom>
            <a:avLst/>
            <a:gdLst/>
            <a:ahLst/>
            <a:cxnLst/>
            <a:rect l="l" t="t" r="r" b="b"/>
            <a:pathLst>
              <a:path w="2376804" h="14605">
                <a:moveTo>
                  <a:pt x="0" y="0"/>
                </a:moveTo>
                <a:lnTo>
                  <a:pt x="2376424" y="1435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" name="object 9"/>
          <p:cNvSpPr/>
          <p:nvPr/>
        </p:nvSpPr>
        <p:spPr>
          <a:xfrm>
            <a:off x="6110636" y="2488692"/>
            <a:ext cx="562610" cy="778510"/>
          </a:xfrm>
          <a:custGeom>
            <a:avLst/>
            <a:gdLst/>
            <a:ahLst/>
            <a:cxnLst/>
            <a:rect l="l" t="t" r="r" b="b"/>
            <a:pathLst>
              <a:path w="562609" h="778510">
                <a:moveTo>
                  <a:pt x="20764" y="727932"/>
                </a:moveTo>
                <a:lnTo>
                  <a:pt x="11644" y="731353"/>
                </a:lnTo>
                <a:lnTo>
                  <a:pt x="4286" y="738251"/>
                </a:lnTo>
                <a:lnTo>
                  <a:pt x="202" y="747466"/>
                </a:lnTo>
                <a:lnTo>
                  <a:pt x="0" y="757205"/>
                </a:lnTo>
                <a:lnTo>
                  <a:pt x="3464" y="766325"/>
                </a:lnTo>
                <a:lnTo>
                  <a:pt x="10382" y="773684"/>
                </a:lnTo>
                <a:lnTo>
                  <a:pt x="19597" y="777787"/>
                </a:lnTo>
                <a:lnTo>
                  <a:pt x="29336" y="778033"/>
                </a:lnTo>
                <a:lnTo>
                  <a:pt x="38457" y="774612"/>
                </a:lnTo>
                <a:lnTo>
                  <a:pt x="45815" y="767715"/>
                </a:lnTo>
                <a:lnTo>
                  <a:pt x="49899" y="758499"/>
                </a:lnTo>
                <a:lnTo>
                  <a:pt x="49937" y="756666"/>
                </a:lnTo>
                <a:lnTo>
                  <a:pt x="30194" y="756666"/>
                </a:lnTo>
                <a:lnTo>
                  <a:pt x="19907" y="749300"/>
                </a:lnTo>
                <a:lnTo>
                  <a:pt x="33841" y="729664"/>
                </a:lnTo>
                <a:lnTo>
                  <a:pt x="30503" y="728178"/>
                </a:lnTo>
                <a:lnTo>
                  <a:pt x="20764" y="727932"/>
                </a:lnTo>
                <a:close/>
              </a:path>
              <a:path w="562609" h="778510">
                <a:moveTo>
                  <a:pt x="33841" y="729664"/>
                </a:moveTo>
                <a:lnTo>
                  <a:pt x="19907" y="749300"/>
                </a:lnTo>
                <a:lnTo>
                  <a:pt x="30194" y="756666"/>
                </a:lnTo>
                <a:lnTo>
                  <a:pt x="44154" y="736999"/>
                </a:lnTo>
                <a:lnTo>
                  <a:pt x="39719" y="732282"/>
                </a:lnTo>
                <a:lnTo>
                  <a:pt x="33841" y="729664"/>
                </a:lnTo>
                <a:close/>
              </a:path>
              <a:path w="562609" h="778510">
                <a:moveTo>
                  <a:pt x="44154" y="736999"/>
                </a:moveTo>
                <a:lnTo>
                  <a:pt x="30194" y="756666"/>
                </a:lnTo>
                <a:lnTo>
                  <a:pt x="49937" y="756666"/>
                </a:lnTo>
                <a:lnTo>
                  <a:pt x="50101" y="748760"/>
                </a:lnTo>
                <a:lnTo>
                  <a:pt x="46636" y="739640"/>
                </a:lnTo>
                <a:lnTo>
                  <a:pt x="44154" y="736999"/>
                </a:lnTo>
                <a:close/>
              </a:path>
              <a:path w="562609" h="778510">
                <a:moveTo>
                  <a:pt x="551656" y="0"/>
                </a:moveTo>
                <a:lnTo>
                  <a:pt x="33841" y="729664"/>
                </a:lnTo>
                <a:lnTo>
                  <a:pt x="39719" y="732282"/>
                </a:lnTo>
                <a:lnTo>
                  <a:pt x="44154" y="736999"/>
                </a:lnTo>
                <a:lnTo>
                  <a:pt x="562070" y="7366"/>
                </a:lnTo>
                <a:lnTo>
                  <a:pt x="55165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0" name="object 10"/>
          <p:cNvSpPr/>
          <p:nvPr/>
        </p:nvSpPr>
        <p:spPr>
          <a:xfrm>
            <a:off x="6216761" y="3478291"/>
            <a:ext cx="528320" cy="450850"/>
          </a:xfrm>
          <a:custGeom>
            <a:avLst/>
            <a:gdLst/>
            <a:ahLst/>
            <a:cxnLst/>
            <a:rect l="l" t="t" r="r" b="b"/>
            <a:pathLst>
              <a:path w="528320" h="450850">
                <a:moveTo>
                  <a:pt x="47806" y="36007"/>
                </a:moveTo>
                <a:lnTo>
                  <a:pt x="44719" y="41640"/>
                </a:lnTo>
                <a:lnTo>
                  <a:pt x="39611" y="45724"/>
                </a:lnTo>
                <a:lnTo>
                  <a:pt x="519699" y="450834"/>
                </a:lnTo>
                <a:lnTo>
                  <a:pt x="527827" y="441182"/>
                </a:lnTo>
                <a:lnTo>
                  <a:pt x="47806" y="36007"/>
                </a:lnTo>
                <a:close/>
              </a:path>
              <a:path w="528320" h="450850">
                <a:moveTo>
                  <a:pt x="23145" y="0"/>
                </a:moveTo>
                <a:lnTo>
                  <a:pt x="13757" y="2684"/>
                </a:lnTo>
                <a:lnTo>
                  <a:pt x="5857" y="9001"/>
                </a:lnTo>
                <a:lnTo>
                  <a:pt x="1029" y="17809"/>
                </a:lnTo>
                <a:lnTo>
                  <a:pt x="0" y="27463"/>
                </a:lnTo>
                <a:lnTo>
                  <a:pt x="2661" y="36808"/>
                </a:lnTo>
                <a:lnTo>
                  <a:pt x="8905" y="44688"/>
                </a:lnTo>
                <a:lnTo>
                  <a:pt x="17734" y="49587"/>
                </a:lnTo>
                <a:lnTo>
                  <a:pt x="27432" y="50641"/>
                </a:lnTo>
                <a:lnTo>
                  <a:pt x="36820" y="47956"/>
                </a:lnTo>
                <a:lnTo>
                  <a:pt x="39611" y="45724"/>
                </a:lnTo>
                <a:lnTo>
                  <a:pt x="21224" y="30210"/>
                </a:lnTo>
                <a:lnTo>
                  <a:pt x="29352" y="20431"/>
                </a:lnTo>
                <a:lnTo>
                  <a:pt x="49795" y="20431"/>
                </a:lnTo>
                <a:lnTo>
                  <a:pt x="47916" y="13833"/>
                </a:lnTo>
                <a:lnTo>
                  <a:pt x="41671" y="5953"/>
                </a:lnTo>
                <a:lnTo>
                  <a:pt x="32843" y="1053"/>
                </a:lnTo>
                <a:lnTo>
                  <a:pt x="23145" y="0"/>
                </a:lnTo>
                <a:close/>
              </a:path>
              <a:path w="528320" h="450850">
                <a:moveTo>
                  <a:pt x="29352" y="20431"/>
                </a:moveTo>
                <a:lnTo>
                  <a:pt x="21224" y="30210"/>
                </a:lnTo>
                <a:lnTo>
                  <a:pt x="39611" y="45724"/>
                </a:lnTo>
                <a:lnTo>
                  <a:pt x="44719" y="41640"/>
                </a:lnTo>
                <a:lnTo>
                  <a:pt x="47806" y="36007"/>
                </a:lnTo>
                <a:lnTo>
                  <a:pt x="29352" y="20431"/>
                </a:lnTo>
                <a:close/>
              </a:path>
              <a:path w="528320" h="450850">
                <a:moveTo>
                  <a:pt x="49795" y="20431"/>
                </a:moveTo>
                <a:lnTo>
                  <a:pt x="29352" y="20431"/>
                </a:lnTo>
                <a:lnTo>
                  <a:pt x="47806" y="36007"/>
                </a:lnTo>
                <a:lnTo>
                  <a:pt x="49547" y="32831"/>
                </a:lnTo>
                <a:lnTo>
                  <a:pt x="50577" y="23177"/>
                </a:lnTo>
                <a:lnTo>
                  <a:pt x="49795" y="2043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1" name="object 11"/>
          <p:cNvSpPr/>
          <p:nvPr/>
        </p:nvSpPr>
        <p:spPr>
          <a:xfrm>
            <a:off x="4622800" y="2251075"/>
            <a:ext cx="2411730" cy="2386330"/>
          </a:xfrm>
          <a:custGeom>
            <a:avLst/>
            <a:gdLst/>
            <a:ahLst/>
            <a:cxnLst/>
            <a:rect l="l" t="t" r="r" b="b"/>
            <a:pathLst>
              <a:path w="2411729" h="2386329">
                <a:moveTo>
                  <a:pt x="0" y="1193038"/>
                </a:moveTo>
                <a:lnTo>
                  <a:pt x="957" y="1145056"/>
                </a:lnTo>
                <a:lnTo>
                  <a:pt x="3805" y="1097554"/>
                </a:lnTo>
                <a:lnTo>
                  <a:pt x="8507" y="1050570"/>
                </a:lnTo>
                <a:lnTo>
                  <a:pt x="15028" y="1004137"/>
                </a:lnTo>
                <a:lnTo>
                  <a:pt x="23331" y="958292"/>
                </a:lnTo>
                <a:lnTo>
                  <a:pt x="33381" y="913071"/>
                </a:lnTo>
                <a:lnTo>
                  <a:pt x="45142" y="868508"/>
                </a:lnTo>
                <a:lnTo>
                  <a:pt x="58577" y="824640"/>
                </a:lnTo>
                <a:lnTo>
                  <a:pt x="73650" y="781503"/>
                </a:lnTo>
                <a:lnTo>
                  <a:pt x="90326" y="739131"/>
                </a:lnTo>
                <a:lnTo>
                  <a:pt x="108569" y="697561"/>
                </a:lnTo>
                <a:lnTo>
                  <a:pt x="128342" y="656828"/>
                </a:lnTo>
                <a:lnTo>
                  <a:pt x="149610" y="616968"/>
                </a:lnTo>
                <a:lnTo>
                  <a:pt x="172336" y="578017"/>
                </a:lnTo>
                <a:lnTo>
                  <a:pt x="196485" y="540010"/>
                </a:lnTo>
                <a:lnTo>
                  <a:pt x="222020" y="502982"/>
                </a:lnTo>
                <a:lnTo>
                  <a:pt x="248906" y="466970"/>
                </a:lnTo>
                <a:lnTo>
                  <a:pt x="277107" y="432010"/>
                </a:lnTo>
                <a:lnTo>
                  <a:pt x="306586" y="398135"/>
                </a:lnTo>
                <a:lnTo>
                  <a:pt x="337307" y="365384"/>
                </a:lnTo>
                <a:lnTo>
                  <a:pt x="369236" y="333790"/>
                </a:lnTo>
                <a:lnTo>
                  <a:pt x="402334" y="303390"/>
                </a:lnTo>
                <a:lnTo>
                  <a:pt x="436568" y="274220"/>
                </a:lnTo>
                <a:lnTo>
                  <a:pt x="471899" y="246314"/>
                </a:lnTo>
                <a:lnTo>
                  <a:pt x="508294" y="219709"/>
                </a:lnTo>
                <a:lnTo>
                  <a:pt x="545715" y="194440"/>
                </a:lnTo>
                <a:lnTo>
                  <a:pt x="584126" y="170543"/>
                </a:lnTo>
                <a:lnTo>
                  <a:pt x="623492" y="148054"/>
                </a:lnTo>
                <a:lnTo>
                  <a:pt x="663777" y="127008"/>
                </a:lnTo>
                <a:lnTo>
                  <a:pt x="704944" y="107441"/>
                </a:lnTo>
                <a:lnTo>
                  <a:pt x="746958" y="89388"/>
                </a:lnTo>
                <a:lnTo>
                  <a:pt x="789782" y="72885"/>
                </a:lnTo>
                <a:lnTo>
                  <a:pt x="833381" y="57969"/>
                </a:lnTo>
                <a:lnTo>
                  <a:pt x="877719" y="44673"/>
                </a:lnTo>
                <a:lnTo>
                  <a:pt x="922759" y="33035"/>
                </a:lnTo>
                <a:lnTo>
                  <a:pt x="968466" y="23089"/>
                </a:lnTo>
                <a:lnTo>
                  <a:pt x="1014803" y="14872"/>
                </a:lnTo>
                <a:lnTo>
                  <a:pt x="1061735" y="8419"/>
                </a:lnTo>
                <a:lnTo>
                  <a:pt x="1109225" y="3765"/>
                </a:lnTo>
                <a:lnTo>
                  <a:pt x="1157238" y="947"/>
                </a:lnTo>
                <a:lnTo>
                  <a:pt x="1205738" y="0"/>
                </a:lnTo>
                <a:lnTo>
                  <a:pt x="1254228" y="947"/>
                </a:lnTo>
                <a:lnTo>
                  <a:pt x="1302233" y="3765"/>
                </a:lnTo>
                <a:lnTo>
                  <a:pt x="1349716" y="8419"/>
                </a:lnTo>
                <a:lnTo>
                  <a:pt x="1396642" y="14872"/>
                </a:lnTo>
                <a:lnTo>
                  <a:pt x="1442974" y="23089"/>
                </a:lnTo>
                <a:lnTo>
                  <a:pt x="1488675" y="33035"/>
                </a:lnTo>
                <a:lnTo>
                  <a:pt x="1533711" y="44673"/>
                </a:lnTo>
                <a:lnTo>
                  <a:pt x="1578045" y="57969"/>
                </a:lnTo>
                <a:lnTo>
                  <a:pt x="1621642" y="72885"/>
                </a:lnTo>
                <a:lnTo>
                  <a:pt x="1664464" y="89388"/>
                </a:lnTo>
                <a:lnTo>
                  <a:pt x="1706476" y="107441"/>
                </a:lnTo>
                <a:lnTo>
                  <a:pt x="1747642" y="127008"/>
                </a:lnTo>
                <a:lnTo>
                  <a:pt x="1787926" y="148054"/>
                </a:lnTo>
                <a:lnTo>
                  <a:pt x="1827292" y="170543"/>
                </a:lnTo>
                <a:lnTo>
                  <a:pt x="1865704" y="194440"/>
                </a:lnTo>
                <a:lnTo>
                  <a:pt x="1903126" y="219709"/>
                </a:lnTo>
                <a:lnTo>
                  <a:pt x="1939521" y="246314"/>
                </a:lnTo>
                <a:lnTo>
                  <a:pt x="1974855" y="274220"/>
                </a:lnTo>
                <a:lnTo>
                  <a:pt x="2009090" y="303390"/>
                </a:lnTo>
                <a:lnTo>
                  <a:pt x="2042191" y="333790"/>
                </a:lnTo>
                <a:lnTo>
                  <a:pt x="2074121" y="365384"/>
                </a:lnTo>
                <a:lnTo>
                  <a:pt x="2104845" y="398135"/>
                </a:lnTo>
                <a:lnTo>
                  <a:pt x="2134327" y="432010"/>
                </a:lnTo>
                <a:lnTo>
                  <a:pt x="2162530" y="466970"/>
                </a:lnTo>
                <a:lnTo>
                  <a:pt x="2189419" y="502982"/>
                </a:lnTo>
                <a:lnTo>
                  <a:pt x="2214958" y="540010"/>
                </a:lnTo>
                <a:lnTo>
                  <a:pt x="2239110" y="578017"/>
                </a:lnTo>
                <a:lnTo>
                  <a:pt x="2261839" y="616968"/>
                </a:lnTo>
                <a:lnTo>
                  <a:pt x="2283110" y="656828"/>
                </a:lnTo>
                <a:lnTo>
                  <a:pt x="2302886" y="697561"/>
                </a:lnTo>
                <a:lnTo>
                  <a:pt x="2321132" y="739131"/>
                </a:lnTo>
                <a:lnTo>
                  <a:pt x="2337810" y="781503"/>
                </a:lnTo>
                <a:lnTo>
                  <a:pt x="2352887" y="824640"/>
                </a:lnTo>
                <a:lnTo>
                  <a:pt x="2366324" y="868508"/>
                </a:lnTo>
                <a:lnTo>
                  <a:pt x="2378087" y="913071"/>
                </a:lnTo>
                <a:lnTo>
                  <a:pt x="2388139" y="958292"/>
                </a:lnTo>
                <a:lnTo>
                  <a:pt x="2396444" y="1004137"/>
                </a:lnTo>
                <a:lnTo>
                  <a:pt x="2402966" y="1050570"/>
                </a:lnTo>
                <a:lnTo>
                  <a:pt x="2407670" y="1097554"/>
                </a:lnTo>
                <a:lnTo>
                  <a:pt x="2410518" y="1145056"/>
                </a:lnTo>
                <a:lnTo>
                  <a:pt x="2411476" y="1193038"/>
                </a:lnTo>
                <a:lnTo>
                  <a:pt x="2410518" y="1241019"/>
                </a:lnTo>
                <a:lnTo>
                  <a:pt x="2407670" y="1288521"/>
                </a:lnTo>
                <a:lnTo>
                  <a:pt x="2402966" y="1335505"/>
                </a:lnTo>
                <a:lnTo>
                  <a:pt x="2396444" y="1381938"/>
                </a:lnTo>
                <a:lnTo>
                  <a:pt x="2388139" y="1427783"/>
                </a:lnTo>
                <a:lnTo>
                  <a:pt x="2378087" y="1473004"/>
                </a:lnTo>
                <a:lnTo>
                  <a:pt x="2366324" y="1517567"/>
                </a:lnTo>
                <a:lnTo>
                  <a:pt x="2352887" y="1561435"/>
                </a:lnTo>
                <a:lnTo>
                  <a:pt x="2337810" y="1604572"/>
                </a:lnTo>
                <a:lnTo>
                  <a:pt x="2321132" y="1646944"/>
                </a:lnTo>
                <a:lnTo>
                  <a:pt x="2302886" y="1688514"/>
                </a:lnTo>
                <a:lnTo>
                  <a:pt x="2283110" y="1729247"/>
                </a:lnTo>
                <a:lnTo>
                  <a:pt x="2261839" y="1769107"/>
                </a:lnTo>
                <a:lnTo>
                  <a:pt x="2239110" y="1808058"/>
                </a:lnTo>
                <a:lnTo>
                  <a:pt x="2214958" y="1846065"/>
                </a:lnTo>
                <a:lnTo>
                  <a:pt x="2189419" y="1883093"/>
                </a:lnTo>
                <a:lnTo>
                  <a:pt x="2162530" y="1919105"/>
                </a:lnTo>
                <a:lnTo>
                  <a:pt x="2134327" y="1954065"/>
                </a:lnTo>
                <a:lnTo>
                  <a:pt x="2104845" y="1987940"/>
                </a:lnTo>
                <a:lnTo>
                  <a:pt x="2074121" y="2020691"/>
                </a:lnTo>
                <a:lnTo>
                  <a:pt x="2042191" y="2052285"/>
                </a:lnTo>
                <a:lnTo>
                  <a:pt x="2009090" y="2082685"/>
                </a:lnTo>
                <a:lnTo>
                  <a:pt x="1974855" y="2111855"/>
                </a:lnTo>
                <a:lnTo>
                  <a:pt x="1939521" y="2139761"/>
                </a:lnTo>
                <a:lnTo>
                  <a:pt x="1903126" y="2166366"/>
                </a:lnTo>
                <a:lnTo>
                  <a:pt x="1865704" y="2191635"/>
                </a:lnTo>
                <a:lnTo>
                  <a:pt x="1827292" y="2215532"/>
                </a:lnTo>
                <a:lnTo>
                  <a:pt x="1787926" y="2238021"/>
                </a:lnTo>
                <a:lnTo>
                  <a:pt x="1747642" y="2259067"/>
                </a:lnTo>
                <a:lnTo>
                  <a:pt x="1706476" y="2278634"/>
                </a:lnTo>
                <a:lnTo>
                  <a:pt x="1664464" y="2296687"/>
                </a:lnTo>
                <a:lnTo>
                  <a:pt x="1621642" y="2313190"/>
                </a:lnTo>
                <a:lnTo>
                  <a:pt x="1578045" y="2328106"/>
                </a:lnTo>
                <a:lnTo>
                  <a:pt x="1533711" y="2341402"/>
                </a:lnTo>
                <a:lnTo>
                  <a:pt x="1488675" y="2353040"/>
                </a:lnTo>
                <a:lnTo>
                  <a:pt x="1442974" y="2362986"/>
                </a:lnTo>
                <a:lnTo>
                  <a:pt x="1396642" y="2371203"/>
                </a:lnTo>
                <a:lnTo>
                  <a:pt x="1349716" y="2377656"/>
                </a:lnTo>
                <a:lnTo>
                  <a:pt x="1302233" y="2382310"/>
                </a:lnTo>
                <a:lnTo>
                  <a:pt x="1254228" y="2385128"/>
                </a:lnTo>
                <a:lnTo>
                  <a:pt x="1205738" y="2386076"/>
                </a:lnTo>
                <a:lnTo>
                  <a:pt x="1157238" y="2385128"/>
                </a:lnTo>
                <a:lnTo>
                  <a:pt x="1109225" y="2382310"/>
                </a:lnTo>
                <a:lnTo>
                  <a:pt x="1061735" y="2377656"/>
                </a:lnTo>
                <a:lnTo>
                  <a:pt x="1014803" y="2371203"/>
                </a:lnTo>
                <a:lnTo>
                  <a:pt x="968466" y="2362986"/>
                </a:lnTo>
                <a:lnTo>
                  <a:pt x="922759" y="2353040"/>
                </a:lnTo>
                <a:lnTo>
                  <a:pt x="877719" y="2341402"/>
                </a:lnTo>
                <a:lnTo>
                  <a:pt x="833381" y="2328106"/>
                </a:lnTo>
                <a:lnTo>
                  <a:pt x="789782" y="2313190"/>
                </a:lnTo>
                <a:lnTo>
                  <a:pt x="746958" y="2296687"/>
                </a:lnTo>
                <a:lnTo>
                  <a:pt x="704944" y="2278634"/>
                </a:lnTo>
                <a:lnTo>
                  <a:pt x="663777" y="2259067"/>
                </a:lnTo>
                <a:lnTo>
                  <a:pt x="623492" y="2238021"/>
                </a:lnTo>
                <a:lnTo>
                  <a:pt x="584126" y="2215532"/>
                </a:lnTo>
                <a:lnTo>
                  <a:pt x="545715" y="2191635"/>
                </a:lnTo>
                <a:lnTo>
                  <a:pt x="508294" y="2166366"/>
                </a:lnTo>
                <a:lnTo>
                  <a:pt x="471899" y="2139761"/>
                </a:lnTo>
                <a:lnTo>
                  <a:pt x="436568" y="2111855"/>
                </a:lnTo>
                <a:lnTo>
                  <a:pt x="402334" y="2082685"/>
                </a:lnTo>
                <a:lnTo>
                  <a:pt x="369236" y="2052285"/>
                </a:lnTo>
                <a:lnTo>
                  <a:pt x="337307" y="2020691"/>
                </a:lnTo>
                <a:lnTo>
                  <a:pt x="306586" y="1987940"/>
                </a:lnTo>
                <a:lnTo>
                  <a:pt x="277107" y="1954065"/>
                </a:lnTo>
                <a:lnTo>
                  <a:pt x="248906" y="1919105"/>
                </a:lnTo>
                <a:lnTo>
                  <a:pt x="222020" y="1883093"/>
                </a:lnTo>
                <a:lnTo>
                  <a:pt x="196485" y="1846065"/>
                </a:lnTo>
                <a:lnTo>
                  <a:pt x="172336" y="1808058"/>
                </a:lnTo>
                <a:lnTo>
                  <a:pt x="149610" y="1769107"/>
                </a:lnTo>
                <a:lnTo>
                  <a:pt x="128342" y="1729247"/>
                </a:lnTo>
                <a:lnTo>
                  <a:pt x="108569" y="1688514"/>
                </a:lnTo>
                <a:lnTo>
                  <a:pt x="90326" y="1646944"/>
                </a:lnTo>
                <a:lnTo>
                  <a:pt x="73650" y="1604572"/>
                </a:lnTo>
                <a:lnTo>
                  <a:pt x="58577" y="1561435"/>
                </a:lnTo>
                <a:lnTo>
                  <a:pt x="45142" y="1517567"/>
                </a:lnTo>
                <a:lnTo>
                  <a:pt x="33381" y="1473004"/>
                </a:lnTo>
                <a:lnTo>
                  <a:pt x="23331" y="1427783"/>
                </a:lnTo>
                <a:lnTo>
                  <a:pt x="15028" y="1381938"/>
                </a:lnTo>
                <a:lnTo>
                  <a:pt x="8507" y="1335505"/>
                </a:lnTo>
                <a:lnTo>
                  <a:pt x="3805" y="1288521"/>
                </a:lnTo>
                <a:lnTo>
                  <a:pt x="957" y="1241019"/>
                </a:lnTo>
                <a:lnTo>
                  <a:pt x="0" y="1193038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2" name="object 12"/>
          <p:cNvSpPr txBox="1"/>
          <p:nvPr/>
        </p:nvSpPr>
        <p:spPr>
          <a:xfrm>
            <a:off x="3226435" y="824382"/>
            <a:ext cx="5534025" cy="2085975"/>
          </a:xfrm>
          <a:prstGeom prst="rect">
            <a:avLst/>
          </a:prstGeom>
        </p:spPr>
        <p:txBody>
          <a:bodyPr vert="horz" wrap="square" lIns="0" tIns="1022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05"/>
              </a:spcBef>
            </a:pPr>
            <a:r>
              <a:rPr lang="en-US" sz="1600" b="1" spc="-5" dirty="0" smtClean="0">
                <a:latin typeface="Arial"/>
                <a:cs typeface="Arial"/>
              </a:rPr>
              <a:t>9</a:t>
            </a:r>
            <a:r>
              <a:rPr sz="1600" b="1" spc="-5" dirty="0" smtClean="0">
                <a:latin typeface="Arial"/>
                <a:cs typeface="Arial"/>
              </a:rPr>
              <a:t>. </a:t>
            </a:r>
            <a:r>
              <a:rPr lang="en-US" sz="1600" b="1" spc="-15" dirty="0">
                <a:latin typeface="Arial"/>
                <a:cs typeface="Arial"/>
              </a:rPr>
              <a:t>The first two-forced </a:t>
            </a:r>
            <a:r>
              <a:rPr lang="en-US" sz="1600" b="1" spc="-15" dirty="0" err="1">
                <a:latin typeface="Arial"/>
                <a:cs typeface="Arial"/>
              </a:rPr>
              <a:t>colonoscope</a:t>
            </a:r>
            <a:endParaRPr sz="1600" dirty="0">
              <a:latin typeface="Arial"/>
              <a:cs typeface="Arial"/>
            </a:endParaRPr>
          </a:p>
          <a:p>
            <a:pPr marL="1137285" marR="5080" algn="just">
              <a:lnSpc>
                <a:spcPct val="100000"/>
              </a:lnSpc>
              <a:spcBef>
                <a:spcPts val="705"/>
              </a:spcBef>
            </a:pPr>
            <a:r>
              <a:rPr sz="1600" spc="-5" dirty="0">
                <a:latin typeface="Arial"/>
                <a:cs typeface="Arial"/>
              </a:rPr>
              <a:t>The first </a:t>
            </a:r>
            <a:r>
              <a:rPr lang="en-US" sz="1600" spc="-5" dirty="0">
                <a:latin typeface="Arial"/>
                <a:cs typeface="Arial"/>
              </a:rPr>
              <a:t>"</a:t>
            </a:r>
            <a:r>
              <a:rPr sz="1600" spc="-5" dirty="0" smtClean="0">
                <a:latin typeface="Arial"/>
                <a:cs typeface="Arial"/>
              </a:rPr>
              <a:t>push-</a:t>
            </a:r>
            <a:r>
              <a:rPr lang="en-US" sz="1600" spc="-5" dirty="0" smtClean="0">
                <a:latin typeface="Arial"/>
                <a:cs typeface="Arial"/>
              </a:rPr>
              <a:t>&amp;</a:t>
            </a:r>
            <a:r>
              <a:rPr sz="1600" spc="-5" dirty="0" smtClean="0">
                <a:latin typeface="Arial"/>
                <a:cs typeface="Arial"/>
              </a:rPr>
              <a:t>-pull</a:t>
            </a:r>
            <a:r>
              <a:rPr lang="en-US" sz="1600" spc="-5" dirty="0" smtClean="0">
                <a:latin typeface="Arial"/>
                <a:cs typeface="Arial"/>
              </a:rPr>
              <a:t>"</a:t>
            </a:r>
            <a:r>
              <a:rPr sz="1600" spc="-5" dirty="0" smtClean="0">
                <a:latin typeface="Arial"/>
                <a:cs typeface="Arial"/>
              </a:rPr>
              <a:t> </a:t>
            </a:r>
            <a:r>
              <a:rPr sz="1600" spc="-5" dirty="0" err="1">
                <a:latin typeface="Arial"/>
                <a:cs typeface="Arial"/>
              </a:rPr>
              <a:t>colonoscope</a:t>
            </a:r>
            <a:r>
              <a:rPr sz="1600" spc="-5" dirty="0">
                <a:latin typeface="Arial"/>
                <a:cs typeface="Arial"/>
              </a:rPr>
              <a:t> </a:t>
            </a:r>
            <a:r>
              <a:rPr sz="1600" spc="-10" dirty="0" smtClean="0">
                <a:latin typeface="Arial"/>
                <a:cs typeface="Arial"/>
              </a:rPr>
              <a:t>was</a:t>
            </a:r>
            <a:r>
              <a:rPr lang="ru-RU" sz="1600" spc="-10" dirty="0" smtClean="0">
                <a:latin typeface="Arial"/>
                <a:cs typeface="Arial"/>
              </a:rPr>
              <a:t> </a:t>
            </a:r>
            <a:r>
              <a:rPr sz="1600" spc="-5" dirty="0" smtClean="0">
                <a:latin typeface="Arial"/>
                <a:cs typeface="Arial"/>
              </a:rPr>
              <a:t>applied </a:t>
            </a:r>
            <a:r>
              <a:rPr sz="1600" dirty="0" smtClean="0">
                <a:latin typeface="Arial"/>
                <a:cs typeface="Arial"/>
              </a:rPr>
              <a:t>in </a:t>
            </a:r>
            <a:r>
              <a:rPr sz="1600" spc="-5" dirty="0">
                <a:latin typeface="Arial"/>
                <a:cs typeface="Arial"/>
              </a:rPr>
              <a:t>1978 – see on </a:t>
            </a:r>
            <a:r>
              <a:rPr sz="1600" spc="-5" dirty="0" smtClean="0">
                <a:latin typeface="Arial"/>
                <a:cs typeface="Arial"/>
              </a:rPr>
              <a:t>the</a:t>
            </a:r>
            <a:r>
              <a:rPr lang="ru-RU" sz="1600" spc="-5" dirty="0" smtClean="0">
                <a:latin typeface="Arial"/>
                <a:cs typeface="Arial"/>
              </a:rPr>
              <a:t> </a:t>
            </a:r>
            <a:r>
              <a:rPr sz="1600" spc="-5" dirty="0" smtClean="0">
                <a:latin typeface="Arial"/>
                <a:cs typeface="Arial"/>
              </a:rPr>
              <a:t>web-site </a:t>
            </a:r>
            <a:r>
              <a:rPr sz="1600" spc="-5" dirty="0">
                <a:latin typeface="Arial"/>
                <a:cs typeface="Arial"/>
              </a:rPr>
              <a:t>of the European Patent </a:t>
            </a:r>
            <a:r>
              <a:rPr sz="1600" spc="-10" dirty="0">
                <a:latin typeface="Arial"/>
                <a:cs typeface="Arial"/>
              </a:rPr>
              <a:t>Office</a:t>
            </a:r>
            <a:r>
              <a:rPr sz="1600" spc="100" dirty="0">
                <a:latin typeface="Arial"/>
                <a:cs typeface="Arial"/>
              </a:rPr>
              <a:t> </a:t>
            </a:r>
            <a:r>
              <a:rPr sz="1600" u="heavy" spc="-5" dirty="0">
                <a:solidFill>
                  <a:srgbClr val="CC0099"/>
                </a:solidFill>
                <a:uFill>
                  <a:solidFill>
                    <a:srgbClr val="CC0099"/>
                  </a:solidFill>
                </a:uFill>
                <a:latin typeface="Arial"/>
                <a:cs typeface="Arial"/>
                <a:hlinkClick r:id="rId5"/>
              </a:rPr>
              <a:t>[17]</a:t>
            </a:r>
            <a:r>
              <a:rPr sz="1600" spc="-5" dirty="0">
                <a:solidFill>
                  <a:srgbClr val="3333CC"/>
                </a:solidFill>
                <a:latin typeface="Arial"/>
                <a:cs typeface="Arial"/>
              </a:rPr>
              <a:t>.</a:t>
            </a:r>
            <a:endParaRPr sz="16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800" dirty="0">
              <a:latin typeface="Times New Roman"/>
              <a:cs typeface="Times New Roman"/>
            </a:endParaRPr>
          </a:p>
          <a:p>
            <a:pPr marL="3549015" marR="65405"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</a:rPr>
              <a:t>Non-everted </a:t>
            </a:r>
            <a:r>
              <a:rPr sz="1400" dirty="0">
                <a:latin typeface="Arial"/>
                <a:cs typeface="Arial"/>
              </a:rPr>
              <a:t>part </a:t>
            </a:r>
            <a:r>
              <a:rPr sz="1400" dirty="0" smtClean="0">
                <a:latin typeface="Arial"/>
                <a:cs typeface="Arial"/>
              </a:rPr>
              <a:t>of</a:t>
            </a:r>
            <a:r>
              <a:rPr lang="ru-RU" sz="1400" dirty="0" smtClean="0">
                <a:latin typeface="Arial"/>
                <a:cs typeface="Arial"/>
              </a:rPr>
              <a:t> </a:t>
            </a:r>
            <a:r>
              <a:rPr sz="1400" spc="-10" dirty="0" err="1" smtClean="0">
                <a:latin typeface="Arial"/>
                <a:cs typeface="Arial"/>
              </a:rPr>
              <a:t>Invaginator</a:t>
            </a:r>
            <a:r>
              <a:rPr sz="1400" spc="-10" dirty="0">
                <a:latin typeface="Arial"/>
                <a:cs typeface="Arial"/>
              </a:rPr>
              <a:t>, </a:t>
            </a:r>
            <a:r>
              <a:rPr sz="1400" dirty="0">
                <a:latin typeface="Arial"/>
                <a:cs typeface="Arial"/>
              </a:rPr>
              <a:t>gathered</a:t>
            </a:r>
            <a:r>
              <a:rPr sz="1400" spc="-114" dirty="0">
                <a:latin typeface="Arial"/>
                <a:cs typeface="Arial"/>
              </a:rPr>
              <a:t> </a:t>
            </a:r>
            <a:r>
              <a:rPr sz="1400" dirty="0" smtClean="0">
                <a:latin typeface="Arial"/>
                <a:cs typeface="Arial"/>
              </a:rPr>
              <a:t>on</a:t>
            </a:r>
            <a:r>
              <a:rPr lang="ru-RU" sz="1400" dirty="0" smtClean="0">
                <a:latin typeface="Arial"/>
                <a:cs typeface="Arial"/>
              </a:rPr>
              <a:t> </a:t>
            </a:r>
            <a:r>
              <a:rPr lang="en-US" sz="1400" dirty="0" smtClean="0">
                <a:latin typeface="Arial"/>
                <a:cs typeface="Arial"/>
              </a:rPr>
              <a:t>  </a:t>
            </a:r>
          </a:p>
          <a:p>
            <a:pPr marL="3549015" marR="65405">
              <a:lnSpc>
                <a:spcPct val="100000"/>
              </a:lnSpc>
            </a:pPr>
            <a:r>
              <a:rPr lang="en-US" sz="1400" dirty="0">
                <a:latin typeface="Arial"/>
                <a:cs typeface="Arial"/>
              </a:rPr>
              <a:t> </a:t>
            </a:r>
            <a:r>
              <a:rPr lang="en-US" sz="1400" dirty="0" smtClean="0">
                <a:latin typeface="Arial"/>
                <a:cs typeface="Arial"/>
              </a:rPr>
              <a:t>  </a:t>
            </a:r>
            <a:r>
              <a:rPr sz="1400" dirty="0" smtClean="0">
                <a:latin typeface="Arial"/>
                <a:cs typeface="Arial"/>
              </a:rPr>
              <a:t>the </a:t>
            </a:r>
            <a:r>
              <a:rPr sz="1400" dirty="0">
                <a:latin typeface="Arial"/>
                <a:cs typeface="Arial"/>
              </a:rPr>
              <a:t>end of</a:t>
            </a:r>
            <a:r>
              <a:rPr sz="1400" spc="-9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endoscope</a:t>
            </a:r>
          </a:p>
        </p:txBody>
      </p:sp>
      <p:sp>
        <p:nvSpPr>
          <p:cNvPr id="13" name="object 13"/>
          <p:cNvSpPr/>
          <p:nvPr/>
        </p:nvSpPr>
        <p:spPr>
          <a:xfrm>
            <a:off x="469900" y="1317561"/>
            <a:ext cx="3683000" cy="514832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4" name="object 14"/>
          <p:cNvSpPr/>
          <p:nvPr/>
        </p:nvSpPr>
        <p:spPr>
          <a:xfrm>
            <a:off x="465137" y="1312925"/>
            <a:ext cx="3692525" cy="5158105"/>
          </a:xfrm>
          <a:custGeom>
            <a:avLst/>
            <a:gdLst/>
            <a:ahLst/>
            <a:cxnLst/>
            <a:rect l="l" t="t" r="r" b="b"/>
            <a:pathLst>
              <a:path w="3692525" h="5158105">
                <a:moveTo>
                  <a:pt x="0" y="5157724"/>
                </a:moveTo>
                <a:lnTo>
                  <a:pt x="3692525" y="5157724"/>
                </a:lnTo>
                <a:lnTo>
                  <a:pt x="3692525" y="0"/>
                </a:lnTo>
                <a:lnTo>
                  <a:pt x="0" y="0"/>
                </a:lnTo>
                <a:lnTo>
                  <a:pt x="0" y="5157724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5" name="object 15"/>
          <p:cNvSpPr/>
          <p:nvPr/>
        </p:nvSpPr>
        <p:spPr>
          <a:xfrm>
            <a:off x="2936875" y="2011426"/>
            <a:ext cx="768350" cy="739775"/>
          </a:xfrm>
          <a:custGeom>
            <a:avLst/>
            <a:gdLst/>
            <a:ahLst/>
            <a:cxnLst/>
            <a:rect l="l" t="t" r="r" b="b"/>
            <a:pathLst>
              <a:path w="768350" h="739775">
                <a:moveTo>
                  <a:pt x="0" y="369824"/>
                </a:moveTo>
                <a:lnTo>
                  <a:pt x="2992" y="323415"/>
                </a:lnTo>
                <a:lnTo>
                  <a:pt x="11730" y="278732"/>
                </a:lnTo>
                <a:lnTo>
                  <a:pt x="25854" y="236120"/>
                </a:lnTo>
                <a:lnTo>
                  <a:pt x="45003" y="195925"/>
                </a:lnTo>
                <a:lnTo>
                  <a:pt x="68819" y="158494"/>
                </a:lnTo>
                <a:lnTo>
                  <a:pt x="96942" y="124171"/>
                </a:lnTo>
                <a:lnTo>
                  <a:pt x="129011" y="93302"/>
                </a:lnTo>
                <a:lnTo>
                  <a:pt x="164668" y="66234"/>
                </a:lnTo>
                <a:lnTo>
                  <a:pt x="203553" y="43312"/>
                </a:lnTo>
                <a:lnTo>
                  <a:pt x="245305" y="24881"/>
                </a:lnTo>
                <a:lnTo>
                  <a:pt x="289566" y="11289"/>
                </a:lnTo>
                <a:lnTo>
                  <a:pt x="335976" y="2879"/>
                </a:lnTo>
                <a:lnTo>
                  <a:pt x="384175" y="0"/>
                </a:lnTo>
                <a:lnTo>
                  <a:pt x="432373" y="2879"/>
                </a:lnTo>
                <a:lnTo>
                  <a:pt x="478783" y="11289"/>
                </a:lnTo>
                <a:lnTo>
                  <a:pt x="523044" y="24881"/>
                </a:lnTo>
                <a:lnTo>
                  <a:pt x="564796" y="43312"/>
                </a:lnTo>
                <a:lnTo>
                  <a:pt x="603681" y="66234"/>
                </a:lnTo>
                <a:lnTo>
                  <a:pt x="639338" y="93302"/>
                </a:lnTo>
                <a:lnTo>
                  <a:pt x="671407" y="124171"/>
                </a:lnTo>
                <a:lnTo>
                  <a:pt x="699530" y="158494"/>
                </a:lnTo>
                <a:lnTo>
                  <a:pt x="723346" y="195925"/>
                </a:lnTo>
                <a:lnTo>
                  <a:pt x="742495" y="236120"/>
                </a:lnTo>
                <a:lnTo>
                  <a:pt x="756619" y="278732"/>
                </a:lnTo>
                <a:lnTo>
                  <a:pt x="765357" y="323415"/>
                </a:lnTo>
                <a:lnTo>
                  <a:pt x="768350" y="369824"/>
                </a:lnTo>
                <a:lnTo>
                  <a:pt x="765357" y="416234"/>
                </a:lnTo>
                <a:lnTo>
                  <a:pt x="756619" y="460923"/>
                </a:lnTo>
                <a:lnTo>
                  <a:pt x="742495" y="503544"/>
                </a:lnTo>
                <a:lnTo>
                  <a:pt x="723346" y="543750"/>
                </a:lnTo>
                <a:lnTo>
                  <a:pt x="699530" y="581195"/>
                </a:lnTo>
                <a:lnTo>
                  <a:pt x="671407" y="615533"/>
                </a:lnTo>
                <a:lnTo>
                  <a:pt x="639338" y="646416"/>
                </a:lnTo>
                <a:lnTo>
                  <a:pt x="603681" y="673498"/>
                </a:lnTo>
                <a:lnTo>
                  <a:pt x="564796" y="696434"/>
                </a:lnTo>
                <a:lnTo>
                  <a:pt x="523044" y="714876"/>
                </a:lnTo>
                <a:lnTo>
                  <a:pt x="478783" y="728477"/>
                </a:lnTo>
                <a:lnTo>
                  <a:pt x="432373" y="736892"/>
                </a:lnTo>
                <a:lnTo>
                  <a:pt x="384175" y="739775"/>
                </a:lnTo>
                <a:lnTo>
                  <a:pt x="335976" y="736892"/>
                </a:lnTo>
                <a:lnTo>
                  <a:pt x="289566" y="728477"/>
                </a:lnTo>
                <a:lnTo>
                  <a:pt x="245305" y="714876"/>
                </a:lnTo>
                <a:lnTo>
                  <a:pt x="203553" y="696434"/>
                </a:lnTo>
                <a:lnTo>
                  <a:pt x="164668" y="673498"/>
                </a:lnTo>
                <a:lnTo>
                  <a:pt x="129011" y="646416"/>
                </a:lnTo>
                <a:lnTo>
                  <a:pt x="96942" y="615533"/>
                </a:lnTo>
                <a:lnTo>
                  <a:pt x="68819" y="581195"/>
                </a:lnTo>
                <a:lnTo>
                  <a:pt x="45003" y="543750"/>
                </a:lnTo>
                <a:lnTo>
                  <a:pt x="25854" y="503544"/>
                </a:lnTo>
                <a:lnTo>
                  <a:pt x="11730" y="460923"/>
                </a:lnTo>
                <a:lnTo>
                  <a:pt x="2992" y="416234"/>
                </a:lnTo>
                <a:lnTo>
                  <a:pt x="0" y="369824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6" name="object 16"/>
          <p:cNvSpPr/>
          <p:nvPr/>
        </p:nvSpPr>
        <p:spPr>
          <a:xfrm>
            <a:off x="3717671" y="2377567"/>
            <a:ext cx="941705" cy="619760"/>
          </a:xfrm>
          <a:custGeom>
            <a:avLst/>
            <a:gdLst/>
            <a:ahLst/>
            <a:cxnLst/>
            <a:rect l="l" t="t" r="r" b="b"/>
            <a:pathLst>
              <a:path w="941704" h="619760">
                <a:moveTo>
                  <a:pt x="831892" y="555396"/>
                </a:moveTo>
                <a:lnTo>
                  <a:pt x="800607" y="603123"/>
                </a:lnTo>
                <a:lnTo>
                  <a:pt x="941577" y="619633"/>
                </a:lnTo>
                <a:lnTo>
                  <a:pt x="908255" y="562356"/>
                </a:lnTo>
                <a:lnTo>
                  <a:pt x="842517" y="562356"/>
                </a:lnTo>
                <a:lnTo>
                  <a:pt x="831892" y="555396"/>
                </a:lnTo>
                <a:close/>
              </a:path>
              <a:path w="941704" h="619760">
                <a:moveTo>
                  <a:pt x="838881" y="544734"/>
                </a:moveTo>
                <a:lnTo>
                  <a:pt x="831892" y="555396"/>
                </a:lnTo>
                <a:lnTo>
                  <a:pt x="842517" y="562356"/>
                </a:lnTo>
                <a:lnTo>
                  <a:pt x="849502" y="551688"/>
                </a:lnTo>
                <a:lnTo>
                  <a:pt x="838881" y="544734"/>
                </a:lnTo>
                <a:close/>
              </a:path>
              <a:path w="941704" h="619760">
                <a:moveTo>
                  <a:pt x="870203" y="496950"/>
                </a:moveTo>
                <a:lnTo>
                  <a:pt x="838881" y="544734"/>
                </a:lnTo>
                <a:lnTo>
                  <a:pt x="849502" y="551688"/>
                </a:lnTo>
                <a:lnTo>
                  <a:pt x="842517" y="562356"/>
                </a:lnTo>
                <a:lnTo>
                  <a:pt x="908255" y="562356"/>
                </a:lnTo>
                <a:lnTo>
                  <a:pt x="870203" y="496950"/>
                </a:lnTo>
                <a:close/>
              </a:path>
              <a:path w="941704" h="619760">
                <a:moveTo>
                  <a:pt x="6857" y="0"/>
                </a:moveTo>
                <a:lnTo>
                  <a:pt x="0" y="10541"/>
                </a:lnTo>
                <a:lnTo>
                  <a:pt x="831892" y="555396"/>
                </a:lnTo>
                <a:lnTo>
                  <a:pt x="838881" y="544734"/>
                </a:lnTo>
                <a:lnTo>
                  <a:pt x="685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7" name="object 17"/>
          <p:cNvSpPr/>
          <p:nvPr/>
        </p:nvSpPr>
        <p:spPr>
          <a:xfrm>
            <a:off x="8161282" y="168116"/>
            <a:ext cx="753110" cy="224154"/>
          </a:xfrm>
          <a:custGeom>
            <a:avLst/>
            <a:gdLst/>
            <a:ahLst/>
            <a:cxnLst/>
            <a:rect l="l" t="t" r="r" b="b"/>
            <a:pathLst>
              <a:path w="753109" h="224154">
                <a:moveTo>
                  <a:pt x="0" y="223773"/>
                </a:moveTo>
                <a:lnTo>
                  <a:pt x="752557" y="223773"/>
                </a:lnTo>
                <a:lnTo>
                  <a:pt x="752557" y="0"/>
                </a:lnTo>
                <a:lnTo>
                  <a:pt x="0" y="0"/>
                </a:lnTo>
                <a:lnTo>
                  <a:pt x="0" y="223773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8" name="object 18"/>
          <p:cNvSpPr/>
          <p:nvPr/>
        </p:nvSpPr>
        <p:spPr>
          <a:xfrm>
            <a:off x="8161282" y="168116"/>
            <a:ext cx="753110" cy="224154"/>
          </a:xfrm>
          <a:custGeom>
            <a:avLst/>
            <a:gdLst/>
            <a:ahLst/>
            <a:cxnLst/>
            <a:rect l="l" t="t" r="r" b="b"/>
            <a:pathLst>
              <a:path w="753109" h="224154">
                <a:moveTo>
                  <a:pt x="0" y="223773"/>
                </a:moveTo>
                <a:lnTo>
                  <a:pt x="752557" y="223773"/>
                </a:lnTo>
                <a:lnTo>
                  <a:pt x="752557" y="0"/>
                </a:lnTo>
                <a:lnTo>
                  <a:pt x="0" y="0"/>
                </a:lnTo>
                <a:lnTo>
                  <a:pt x="0" y="223773"/>
                </a:lnTo>
                <a:close/>
              </a:path>
            </a:pathLst>
          </a:custGeom>
          <a:ln w="1880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9" name="object 19"/>
          <p:cNvSpPr txBox="1"/>
          <p:nvPr/>
        </p:nvSpPr>
        <p:spPr>
          <a:xfrm>
            <a:off x="8232542" y="167478"/>
            <a:ext cx="633730" cy="2197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250" b="1" spc="-35" dirty="0">
                <a:latin typeface="Arial"/>
                <a:cs typeface="Arial"/>
              </a:rPr>
              <a:t>Fo</a:t>
            </a:r>
            <a:r>
              <a:rPr sz="1250" b="1" spc="-30" dirty="0">
                <a:latin typeface="Arial"/>
                <a:cs typeface="Arial"/>
              </a:rPr>
              <a:t>rw</a:t>
            </a:r>
            <a:r>
              <a:rPr sz="1250" b="1" spc="-40" dirty="0">
                <a:latin typeface="Arial"/>
                <a:cs typeface="Arial"/>
              </a:rPr>
              <a:t>a</a:t>
            </a:r>
            <a:r>
              <a:rPr sz="1250" b="1" spc="-30" dirty="0">
                <a:latin typeface="Arial"/>
                <a:cs typeface="Arial"/>
              </a:rPr>
              <a:t>r</a:t>
            </a:r>
            <a:r>
              <a:rPr sz="1250" b="1" spc="20" dirty="0">
                <a:latin typeface="Arial"/>
                <a:cs typeface="Arial"/>
              </a:rPr>
              <a:t>d</a:t>
            </a:r>
            <a:endParaRPr sz="1250" dirty="0">
              <a:latin typeface="Arial"/>
              <a:cs typeface="Arial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8161282" y="472916"/>
            <a:ext cx="753110" cy="224154"/>
          </a:xfrm>
          <a:custGeom>
            <a:avLst/>
            <a:gdLst/>
            <a:ahLst/>
            <a:cxnLst/>
            <a:rect l="l" t="t" r="r" b="b"/>
            <a:pathLst>
              <a:path w="753109" h="224154">
                <a:moveTo>
                  <a:pt x="0" y="223773"/>
                </a:moveTo>
                <a:lnTo>
                  <a:pt x="752557" y="223773"/>
                </a:lnTo>
                <a:lnTo>
                  <a:pt x="752557" y="0"/>
                </a:lnTo>
                <a:lnTo>
                  <a:pt x="0" y="0"/>
                </a:lnTo>
                <a:lnTo>
                  <a:pt x="0" y="223773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1" name="object 21"/>
          <p:cNvSpPr/>
          <p:nvPr/>
        </p:nvSpPr>
        <p:spPr>
          <a:xfrm>
            <a:off x="8161282" y="472916"/>
            <a:ext cx="753110" cy="224154"/>
          </a:xfrm>
          <a:custGeom>
            <a:avLst/>
            <a:gdLst/>
            <a:ahLst/>
            <a:cxnLst/>
            <a:rect l="l" t="t" r="r" b="b"/>
            <a:pathLst>
              <a:path w="753109" h="224154">
                <a:moveTo>
                  <a:pt x="0" y="223773"/>
                </a:moveTo>
                <a:lnTo>
                  <a:pt x="752557" y="223773"/>
                </a:lnTo>
                <a:lnTo>
                  <a:pt x="752557" y="0"/>
                </a:lnTo>
                <a:lnTo>
                  <a:pt x="0" y="0"/>
                </a:lnTo>
                <a:lnTo>
                  <a:pt x="0" y="223773"/>
                </a:lnTo>
                <a:close/>
              </a:path>
            </a:pathLst>
          </a:custGeom>
          <a:ln w="1880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2" name="object 22"/>
          <p:cNvSpPr txBox="1"/>
          <p:nvPr/>
        </p:nvSpPr>
        <p:spPr>
          <a:xfrm>
            <a:off x="8356172" y="472278"/>
            <a:ext cx="394335" cy="2197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250" b="1" spc="-45" dirty="0">
                <a:latin typeface="Arial"/>
                <a:cs typeface="Arial"/>
              </a:rPr>
              <a:t>B</a:t>
            </a:r>
            <a:r>
              <a:rPr sz="1250" b="1" spc="-40" dirty="0">
                <a:latin typeface="Arial"/>
                <a:cs typeface="Arial"/>
              </a:rPr>
              <a:t>ac</a:t>
            </a:r>
            <a:r>
              <a:rPr sz="1250" b="1" spc="20" dirty="0">
                <a:latin typeface="Arial"/>
                <a:cs typeface="Arial"/>
              </a:rPr>
              <a:t>k</a:t>
            </a:r>
            <a:endParaRPr sz="1250" dirty="0">
              <a:latin typeface="Arial"/>
              <a:cs typeface="Arial"/>
            </a:endParaRPr>
          </a:p>
        </p:txBody>
      </p:sp>
      <p:sp>
        <p:nvSpPr>
          <p:cNvPr id="24" name="object 24"/>
          <p:cNvSpPr txBox="1">
            <a:spLocks noGrp="1"/>
          </p:cNvSpPr>
          <p:nvPr>
            <p:ph type="sldNum" sz="quarter" idx="7"/>
          </p:nvPr>
        </p:nvSpPr>
        <p:spPr>
          <a:xfrm>
            <a:off x="8753475" y="6474789"/>
            <a:ext cx="248920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650"/>
              </a:lnSpc>
            </a:pPr>
            <a:r>
              <a:rPr lang="en-US" dirty="0" smtClean="0"/>
              <a:t>9</a:t>
            </a:r>
            <a:endParaRPr dirty="0"/>
          </a:p>
        </p:txBody>
      </p:sp>
      <p:sp>
        <p:nvSpPr>
          <p:cNvPr id="25" name="TextBox 24"/>
          <p:cNvSpPr txBox="1"/>
          <p:nvPr/>
        </p:nvSpPr>
        <p:spPr>
          <a:xfrm>
            <a:off x="381000" y="6504801"/>
            <a:ext cx="3581400" cy="27699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ru-RU" sz="1200" dirty="0" smtClean="0">
                <a:solidFill>
                  <a:srgbClr val="FF0066"/>
                </a:solidFill>
              </a:rPr>
              <a:t>©</a:t>
            </a:r>
            <a:r>
              <a:rPr lang="en-US" sz="1200" dirty="0" smtClean="0">
                <a:solidFill>
                  <a:srgbClr val="FF0066"/>
                </a:solidFill>
              </a:rPr>
              <a:t> Reference on </a:t>
            </a:r>
            <a:r>
              <a:rPr lang="en-US" sz="1200" dirty="0" smtClean="0">
                <a:solidFill>
                  <a:srgbClr val="FF0066"/>
                </a:solidFill>
                <a:hlinkClick r:id="rId7"/>
              </a:rPr>
              <a:t>www.coloncancer.lv</a:t>
            </a:r>
            <a:r>
              <a:rPr lang="en-US" sz="1200" dirty="0" smtClean="0">
                <a:solidFill>
                  <a:srgbClr val="FF0066"/>
                </a:solidFill>
              </a:rPr>
              <a:t> is obligatory</a:t>
            </a:r>
            <a:endParaRPr lang="ru-RU" sz="1200" dirty="0">
              <a:solidFill>
                <a:srgbClr val="FF0066"/>
              </a:solidFill>
            </a:endParaRPr>
          </a:p>
        </p:txBody>
      </p:sp>
      <p:sp>
        <p:nvSpPr>
          <p:cNvPr id="26" name="object 5"/>
          <p:cNvSpPr txBox="1"/>
          <p:nvPr/>
        </p:nvSpPr>
        <p:spPr>
          <a:xfrm>
            <a:off x="487362" y="188912"/>
            <a:ext cx="7533005" cy="601447"/>
          </a:xfrm>
          <a:prstGeom prst="rect">
            <a:avLst/>
          </a:prstGeom>
          <a:solidFill>
            <a:srgbClr val="5CD430"/>
          </a:solidFill>
        </p:spPr>
        <p:txBody>
          <a:bodyPr vert="horz" wrap="square" lIns="0" tIns="39370" rIns="0" bIns="0" rtlCol="0">
            <a:spAutoFit/>
          </a:bodyPr>
          <a:lstStyle/>
          <a:p>
            <a:pPr marL="788035" algn="ctr">
              <a:lnSpc>
                <a:spcPct val="100000"/>
              </a:lnSpc>
              <a:spcBef>
                <a:spcPts val="310"/>
              </a:spcBef>
            </a:pPr>
            <a:r>
              <a:rPr sz="1600" b="1" i="1" spc="-5" dirty="0" smtClean="0">
                <a:latin typeface="Arial"/>
                <a:cs typeface="Arial"/>
              </a:rPr>
              <a:t>Prospects </a:t>
            </a:r>
            <a:r>
              <a:rPr sz="1600" b="1" i="1" dirty="0" smtClean="0">
                <a:latin typeface="Arial"/>
                <a:cs typeface="Arial"/>
              </a:rPr>
              <a:t>of </a:t>
            </a:r>
            <a:r>
              <a:rPr lang="en-US" sz="1600" b="1" i="1" spc="-5" dirty="0" smtClean="0">
                <a:latin typeface="Arial"/>
                <a:cs typeface="Arial"/>
              </a:rPr>
              <a:t>colon cancer </a:t>
            </a:r>
            <a:r>
              <a:rPr lang="lv-LV" sz="1600" b="1" i="1" spc="-5" dirty="0" smtClean="0">
                <a:latin typeface="Arial"/>
                <a:cs typeface="Arial"/>
              </a:rPr>
              <a:t>screening and treatment </a:t>
            </a:r>
            <a:endParaRPr lang="en-US" sz="1600" b="1" i="1" spc="-5" dirty="0" smtClean="0">
              <a:latin typeface="Arial"/>
              <a:cs typeface="Arial"/>
            </a:endParaRPr>
          </a:p>
          <a:p>
            <a:pPr marL="788035" algn="ctr">
              <a:lnSpc>
                <a:spcPct val="100000"/>
              </a:lnSpc>
              <a:spcBef>
                <a:spcPts val="310"/>
              </a:spcBef>
            </a:pPr>
            <a:r>
              <a:rPr b="1" i="1" dirty="0" smtClean="0">
                <a:latin typeface="Arial"/>
                <a:cs typeface="Arial"/>
              </a:rPr>
              <a:t>Part </a:t>
            </a:r>
            <a:r>
              <a:rPr b="1" i="1" dirty="0">
                <a:latin typeface="Arial"/>
                <a:cs typeface="Arial"/>
              </a:rPr>
              <a:t>3. </a:t>
            </a:r>
            <a:r>
              <a:rPr b="1" i="1" spc="-5" dirty="0">
                <a:latin typeface="Arial"/>
                <a:cs typeface="Arial"/>
              </a:rPr>
              <a:t>Amanual method of intubational</a:t>
            </a:r>
            <a:r>
              <a:rPr b="1" i="1" spc="-150" dirty="0">
                <a:latin typeface="Arial"/>
                <a:cs typeface="Arial"/>
              </a:rPr>
              <a:t> </a:t>
            </a:r>
            <a:r>
              <a:rPr b="1" i="1" spc="-5" dirty="0">
                <a:latin typeface="Arial"/>
                <a:cs typeface="Arial"/>
              </a:rPr>
              <a:t>colonoscopy</a:t>
            </a:r>
            <a:endParaRPr dirty="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2239</TotalTime>
  <Words>2546</Words>
  <Application>Microsoft Office PowerPoint</Application>
  <PresentationFormat>Экран (4:3)</PresentationFormat>
  <Paragraphs>222</Paragraphs>
  <Slides>15</Slides>
  <Notes>0</Notes>
  <HiddenSlides>0</HiddenSlides>
  <MMClips>2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16" baseType="lpstr"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CCC</dc:creator>
  <cp:lastModifiedBy>User</cp:lastModifiedBy>
  <cp:revision>81</cp:revision>
  <dcterms:created xsi:type="dcterms:W3CDTF">2018-07-10T19:07:57Z</dcterms:created>
  <dcterms:modified xsi:type="dcterms:W3CDTF">2018-08-02T15:56:43Z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2014-02-25T00:00:00Z</vt:filetime>
  </property>
  <property fmtid="{D5CDD505-2E9C-101B-9397-08002B2CF9AE}" pid="3" name="Creator">
    <vt:lpwstr>Microsoft® PowerPoint® 2010</vt:lpwstr>
  </property>
  <property fmtid="{D5CDD505-2E9C-101B-9397-08002B2CF9AE}" pid="4" name="LastSaved">
    <vt:filetime>2018-07-10T00:00:00Z</vt:filetime>
  </property>
</Properties>
</file>